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7" r:id="rId2"/>
    <p:sldId id="258" r:id="rId3"/>
    <p:sldId id="259" r:id="rId4"/>
    <p:sldId id="260" r:id="rId5"/>
    <p:sldId id="277" r:id="rId6"/>
    <p:sldId id="276" r:id="rId7"/>
    <p:sldId id="261" r:id="rId8"/>
    <p:sldId id="278" r:id="rId9"/>
    <p:sldId id="262" r:id="rId10"/>
    <p:sldId id="263" r:id="rId11"/>
    <p:sldId id="264" r:id="rId12"/>
    <p:sldId id="279" r:id="rId13"/>
    <p:sldId id="265" r:id="rId14"/>
    <p:sldId id="266" r:id="rId15"/>
    <p:sldId id="280" r:id="rId16"/>
    <p:sldId id="267" r:id="rId17"/>
    <p:sldId id="268" r:id="rId18"/>
    <p:sldId id="269" r:id="rId19"/>
    <p:sldId id="270" r:id="rId20"/>
    <p:sldId id="281" r:id="rId21"/>
    <p:sldId id="271" r:id="rId22"/>
    <p:sldId id="272" r:id="rId23"/>
    <p:sldId id="273" r:id="rId24"/>
    <p:sldId id="274" r:id="rId25"/>
    <p:sldId id="275"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2" autoAdjust="0"/>
    <p:restoredTop sz="94660"/>
  </p:normalViewPr>
  <p:slideViewPr>
    <p:cSldViewPr snapToGrid="0">
      <p:cViewPr varScale="1">
        <p:scale>
          <a:sx n="69" d="100"/>
          <a:sy n="69" d="100"/>
        </p:scale>
        <p:origin x="-780"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4FB2FA-5C1C-4115-9CBF-2950F734CD20}" type="datetimeFigureOut">
              <a:rPr lang="en-US" smtClean="0"/>
              <a:t>9/13/2021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417F19-565E-412F-8B4D-A7E5E8278109}" type="slidenum">
              <a:rPr lang="en-US" smtClean="0"/>
              <a:t>‹#›</a:t>
            </a:fld>
            <a:endParaRPr lang="en-US"/>
          </a:p>
        </p:txBody>
      </p:sp>
    </p:spTree>
    <p:extLst>
      <p:ext uri="{BB962C8B-B14F-4D97-AF65-F5344CB8AC3E}">
        <p14:creationId xmlns:p14="http://schemas.microsoft.com/office/powerpoint/2010/main" val="27681161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Definition and cause</a:t>
            </a:r>
          </a:p>
          <a:p>
            <a:r>
              <a:rPr lang="en-US" dirty="0"/>
              <a:t>COVID-19 is a respiratory illness that is caused by the SARS-CoV-2 virus. The virus was not known to affect human beings until 2019. Covid-19 is highly contagious. </a:t>
            </a:r>
          </a:p>
          <a:p>
            <a:r>
              <a:rPr lang="en-US" dirty="0"/>
              <a:t>Symptoms</a:t>
            </a:r>
          </a:p>
          <a:p>
            <a:r>
              <a:rPr lang="en-US" dirty="0"/>
              <a:t>Those who contract Covid-19 may have symptoms that vary from asymptomatic, mild, moderate, severe, or critical depending on factors like age and pre-existing medical conditions. A patient with asymptomatic Covid-19 will show no symptoms, but a Covid-19 nucleic acid test will come out positive.</a:t>
            </a:r>
          </a:p>
          <a:p>
            <a:r>
              <a:rPr lang="en-US" dirty="0"/>
              <a:t> Mild symptoms are similar to acute upper respiratory tract infections like fever, dry cough, sore throat, fatigue, sneezing, myalgia, and sometimes a runny nose. </a:t>
            </a:r>
          </a:p>
          <a:p>
            <a:r>
              <a:rPr lang="en-US" dirty="0"/>
              <a:t>Moderate symptoms include more frequent fevers and dry cough but with hypoxemia that is not obvious. Severe symptoms result in pneumonia with obvious hypoxemia.</a:t>
            </a:r>
          </a:p>
          <a:p>
            <a:r>
              <a:rPr lang="en-US" dirty="0"/>
              <a:t> A patient with critical Covid-19 may exhibit acute respiratory distress syndrome (ARDS) characterized by difficulty breathing; there may also be heart failure and encephalopathy.</a:t>
            </a:r>
          </a:p>
          <a:p>
            <a:r>
              <a:rPr lang="en-US" dirty="0"/>
              <a:t> Loss of smelling and tasting senses, chest pains, and in some instances, loss of movement and speech abilities may also occur. </a:t>
            </a:r>
          </a:p>
          <a:p>
            <a:endParaRPr lang="en-US" dirty="0"/>
          </a:p>
        </p:txBody>
      </p:sp>
      <p:sp>
        <p:nvSpPr>
          <p:cNvPr id="4" name="Slide Number Placeholder 3"/>
          <p:cNvSpPr>
            <a:spLocks noGrp="1"/>
          </p:cNvSpPr>
          <p:nvPr>
            <p:ph type="sldNum" sz="quarter" idx="5"/>
          </p:nvPr>
        </p:nvSpPr>
        <p:spPr/>
        <p:txBody>
          <a:bodyPr/>
          <a:lstStyle/>
          <a:p>
            <a:fld id="{E0417F19-565E-412F-8B4D-A7E5E8278109}" type="slidenum">
              <a:rPr lang="en-US" smtClean="0"/>
              <a:t>4</a:t>
            </a:fld>
            <a:endParaRPr lang="en-US"/>
          </a:p>
        </p:txBody>
      </p:sp>
    </p:spTree>
    <p:extLst>
      <p:ext uri="{BB962C8B-B14F-4D97-AF65-F5344CB8AC3E}">
        <p14:creationId xmlns:p14="http://schemas.microsoft.com/office/powerpoint/2010/main" val="22329840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Definition and Causes</a:t>
            </a:r>
          </a:p>
          <a:p>
            <a:r>
              <a:rPr lang="en-US" dirty="0">
                <a:latin typeface="Times New Roman" panose="02020603050405020304" pitchFamily="18" charset="0"/>
                <a:cs typeface="Times New Roman" panose="02020603050405020304" pitchFamily="18" charset="0"/>
              </a:rPr>
              <a:t>Pneumonia is a respiratory infection that fills the air sacs in the lungs with fluid. The parenchyma of the lungs becomes inflamed, causing the capillaries that line it to leak. This leads to exudative congestion. Fungi, viruses, or bacteria can cause pneumonia. </a:t>
            </a:r>
          </a:p>
          <a:p>
            <a:r>
              <a:rPr lang="en-US" dirty="0">
                <a:latin typeface="Times New Roman" panose="02020603050405020304" pitchFamily="18" charset="0"/>
                <a:cs typeface="Times New Roman" panose="02020603050405020304" pitchFamily="18" charset="0"/>
              </a:rPr>
              <a:t>Viruses that cause pneumonia include the virus that causes Covid-19 (SARS-CoV-2) and Respiratory Syncytial Virus (RSV). Viral pneumonia can also be caused by influenza (Marchello et al., 2019). Bacterial pneumonia is caused by pneumococcus bacteria. Pneumonia can be acquired from the community or in a healthcare facility. </a:t>
            </a:r>
          </a:p>
          <a:p>
            <a:endParaRPr lang="en-US" dirty="0"/>
          </a:p>
        </p:txBody>
      </p:sp>
      <p:sp>
        <p:nvSpPr>
          <p:cNvPr id="4" name="Slide Number Placeholder 3"/>
          <p:cNvSpPr>
            <a:spLocks noGrp="1"/>
          </p:cNvSpPr>
          <p:nvPr>
            <p:ph type="sldNum" sz="quarter" idx="5"/>
          </p:nvPr>
        </p:nvSpPr>
        <p:spPr/>
        <p:txBody>
          <a:bodyPr/>
          <a:lstStyle/>
          <a:p>
            <a:fld id="{E0417F19-565E-412F-8B4D-A7E5E8278109}" type="slidenum">
              <a:rPr lang="en-US" smtClean="0"/>
              <a:t>18</a:t>
            </a:fld>
            <a:endParaRPr lang="en-US" dirty="0"/>
          </a:p>
        </p:txBody>
      </p:sp>
    </p:spTree>
    <p:extLst>
      <p:ext uri="{BB962C8B-B14F-4D97-AF65-F5344CB8AC3E}">
        <p14:creationId xmlns:p14="http://schemas.microsoft.com/office/powerpoint/2010/main" val="40574539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Symptoms of pneumonia include breathlessness, coughing, vomiting, fever, chest pains, shaking, chills, fatigue, confusion, nausea, and diarrhea. These symptoms are similar to those exhibited by Covid-19 (Marchello et al., 2019). </a:t>
            </a:r>
          </a:p>
          <a:p>
            <a:r>
              <a:rPr lang="en-US" dirty="0">
                <a:latin typeface="Times New Roman" panose="02020603050405020304" pitchFamily="18" charset="0"/>
                <a:cs typeface="Times New Roman" panose="02020603050405020304" pitchFamily="18" charset="0"/>
              </a:rPr>
              <a:t>Diagnosis and Treatment</a:t>
            </a:r>
          </a:p>
          <a:p>
            <a:r>
              <a:rPr lang="en-US" dirty="0">
                <a:latin typeface="Times New Roman" panose="02020603050405020304" pitchFamily="18" charset="0"/>
                <a:cs typeface="Times New Roman" panose="02020603050405020304" pitchFamily="18" charset="0"/>
              </a:rPr>
              <a:t>A chest X-ray is essential in testing for pneumonia to confirm whether the air sacs are swollen. Pneumonia can be treated by managing symptoms like the administration of cough medications, pain killers, and medication that relieves fever. Antibiotics like penicillin can be used for the treatment of bacterial pneumonia. </a:t>
            </a:r>
          </a:p>
          <a:p>
            <a:r>
              <a:rPr lang="en-US" dirty="0">
                <a:latin typeface="Times New Roman" panose="02020603050405020304" pitchFamily="18" charset="0"/>
                <a:cs typeface="Times New Roman" panose="02020603050405020304" pitchFamily="18" charset="0"/>
              </a:rPr>
              <a:t>Patients with pneumonia are advised to avoid taking alcohol. The patient is reported as a heavy drinker who takes beer three to four times daily, increasing the chances of contracting pneumonia.</a:t>
            </a:r>
          </a:p>
          <a:p>
            <a:endParaRPr lang="en-US" dirty="0"/>
          </a:p>
        </p:txBody>
      </p:sp>
      <p:sp>
        <p:nvSpPr>
          <p:cNvPr id="4" name="Slide Number Placeholder 3"/>
          <p:cNvSpPr>
            <a:spLocks noGrp="1"/>
          </p:cNvSpPr>
          <p:nvPr>
            <p:ph type="sldNum" sz="quarter" idx="5"/>
          </p:nvPr>
        </p:nvSpPr>
        <p:spPr/>
        <p:txBody>
          <a:bodyPr/>
          <a:lstStyle/>
          <a:p>
            <a:fld id="{E0417F19-565E-412F-8B4D-A7E5E8278109}" type="slidenum">
              <a:rPr lang="en-US" smtClean="0"/>
              <a:t>19</a:t>
            </a:fld>
            <a:endParaRPr lang="en-US" dirty="0"/>
          </a:p>
        </p:txBody>
      </p:sp>
    </p:spTree>
    <p:extLst>
      <p:ext uri="{BB962C8B-B14F-4D97-AF65-F5344CB8AC3E}">
        <p14:creationId xmlns:p14="http://schemas.microsoft.com/office/powerpoint/2010/main" val="13416570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Definition and Causes</a:t>
            </a:r>
          </a:p>
          <a:p>
            <a:r>
              <a:rPr lang="en-US" dirty="0">
                <a:latin typeface="Times New Roman" panose="02020603050405020304" pitchFamily="18" charset="0"/>
                <a:cs typeface="Times New Roman" panose="02020603050405020304" pitchFamily="18" charset="0"/>
              </a:rPr>
              <a:t>Bronchitis is a lower respiratory infection that affects the airways, causing them to swell and release mucus in the lungs. Bronchitis is commonly caused by viruses that develop when a person inhales poisonous gases. Smoking tobacco is also a major cause of acute bronchitis. </a:t>
            </a:r>
          </a:p>
          <a:p>
            <a:r>
              <a:rPr lang="en-US" dirty="0">
                <a:latin typeface="Times New Roman" panose="02020603050405020304" pitchFamily="18" charset="0"/>
                <a:cs typeface="Times New Roman" panose="02020603050405020304" pitchFamily="18" charset="0"/>
              </a:rPr>
              <a:t>Symptoms</a:t>
            </a:r>
          </a:p>
          <a:p>
            <a:r>
              <a:rPr lang="en-US" dirty="0">
                <a:latin typeface="Times New Roman" panose="02020603050405020304" pitchFamily="18" charset="0"/>
                <a:cs typeface="Times New Roman" panose="02020603050405020304" pitchFamily="18" charset="0"/>
              </a:rPr>
              <a:t> 	Symptoms of acute bronchitis include coughs, production of discolored sputum, breathlessness, fatigue, body chills, chest pains, wheezing, and fatigue (Barac et al., 2018). </a:t>
            </a:r>
          </a:p>
          <a:p>
            <a:endParaRPr lang="en-US" dirty="0"/>
          </a:p>
        </p:txBody>
      </p:sp>
      <p:sp>
        <p:nvSpPr>
          <p:cNvPr id="4" name="Slide Number Placeholder 3"/>
          <p:cNvSpPr>
            <a:spLocks noGrp="1"/>
          </p:cNvSpPr>
          <p:nvPr>
            <p:ph type="sldNum" sz="quarter" idx="5"/>
          </p:nvPr>
        </p:nvSpPr>
        <p:spPr/>
        <p:txBody>
          <a:bodyPr/>
          <a:lstStyle/>
          <a:p>
            <a:fld id="{E0417F19-565E-412F-8B4D-A7E5E8278109}" type="slidenum">
              <a:rPr lang="en-US" smtClean="0"/>
              <a:t>21</a:t>
            </a:fld>
            <a:endParaRPr lang="en-US" dirty="0"/>
          </a:p>
        </p:txBody>
      </p:sp>
    </p:spTree>
    <p:extLst>
      <p:ext uri="{BB962C8B-B14F-4D97-AF65-F5344CB8AC3E}">
        <p14:creationId xmlns:p14="http://schemas.microsoft.com/office/powerpoint/2010/main" val="11236733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A pulmonary function test helps confirm the lower respiratory tract infection. Pathophysiology of Acute Bronchitis with lower respiratory infection would reveal severe inflammation of the bronchial wall. Such inflammation results in increased production of mucus that may lead to nasal stuffiness. The inflammation may also lead to bronchial edema. Bronchial edema causes productive coughs that suggest lower respiratory infection.</a:t>
            </a:r>
          </a:p>
          <a:p>
            <a:r>
              <a:rPr lang="en-US" dirty="0">
                <a:latin typeface="Times New Roman" panose="02020603050405020304" pitchFamily="18" charset="0"/>
                <a:cs typeface="Times New Roman" panose="02020603050405020304" pitchFamily="18" charset="0"/>
              </a:rPr>
              <a:t>Treatment for bronchitis mainly involves the management of symptoms. Antihistamines and decongestants are often administered to patients to relieve cough symptoms. Other pharmacological and non-pharmacological treatments can also be used: </a:t>
            </a:r>
          </a:p>
          <a:p>
            <a:endParaRPr lang="en-US" dirty="0"/>
          </a:p>
        </p:txBody>
      </p:sp>
      <p:sp>
        <p:nvSpPr>
          <p:cNvPr id="4" name="Slide Number Placeholder 3"/>
          <p:cNvSpPr>
            <a:spLocks noGrp="1"/>
          </p:cNvSpPr>
          <p:nvPr>
            <p:ph type="sldNum" sz="quarter" idx="5"/>
          </p:nvPr>
        </p:nvSpPr>
        <p:spPr/>
        <p:txBody>
          <a:bodyPr/>
          <a:lstStyle/>
          <a:p>
            <a:fld id="{E0417F19-565E-412F-8B4D-A7E5E8278109}" type="slidenum">
              <a:rPr lang="en-US" smtClean="0"/>
              <a:t>22</a:t>
            </a:fld>
            <a:endParaRPr lang="en-US" dirty="0"/>
          </a:p>
        </p:txBody>
      </p:sp>
    </p:spTree>
    <p:extLst>
      <p:ext uri="{BB962C8B-B14F-4D97-AF65-F5344CB8AC3E}">
        <p14:creationId xmlns:p14="http://schemas.microsoft.com/office/powerpoint/2010/main" val="42304137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Pharmacological: Medications such as analgesics, antitussives, Bronchodilators, antipyretics, and expectorants can help relieve the symptoms of Bronchitis (Darwin 2021).</a:t>
            </a:r>
          </a:p>
          <a:p>
            <a:r>
              <a:rPr lang="en-US" dirty="0">
                <a:latin typeface="Times New Roman" panose="02020603050405020304" pitchFamily="18" charset="0"/>
                <a:cs typeface="Times New Roman" panose="02020603050405020304" pitchFamily="18" charset="0"/>
              </a:rPr>
              <a:t>      Non-pharmacological: A healthy diet, bed rest, and hygiene practices like hand washing would be effective in speeding up recovery</a:t>
            </a:r>
          </a:p>
          <a:p>
            <a:r>
              <a:rPr lang="en-US" dirty="0">
                <a:latin typeface="Times New Roman" panose="02020603050405020304" pitchFamily="18" charset="0"/>
                <a:cs typeface="Times New Roman" panose="02020603050405020304" pitchFamily="18" charset="0"/>
              </a:rPr>
              <a:t>The patient was reported as an active tobacco smoker, which increased his chances of contracting acute bronchitis. The nasal stuffiness suggests a lower respiratory tract infection in the patient (Barac et al., 2018). </a:t>
            </a:r>
          </a:p>
          <a:p>
            <a:endParaRPr lang="en-US" dirty="0"/>
          </a:p>
        </p:txBody>
      </p:sp>
      <p:sp>
        <p:nvSpPr>
          <p:cNvPr id="4" name="Slide Number Placeholder 3"/>
          <p:cNvSpPr>
            <a:spLocks noGrp="1"/>
          </p:cNvSpPr>
          <p:nvPr>
            <p:ph type="sldNum" sz="quarter" idx="5"/>
          </p:nvPr>
        </p:nvSpPr>
        <p:spPr/>
        <p:txBody>
          <a:bodyPr/>
          <a:lstStyle/>
          <a:p>
            <a:fld id="{E0417F19-565E-412F-8B4D-A7E5E8278109}" type="slidenum">
              <a:rPr lang="en-US" smtClean="0"/>
              <a:t>23</a:t>
            </a:fld>
            <a:endParaRPr lang="en-US" dirty="0"/>
          </a:p>
        </p:txBody>
      </p:sp>
    </p:spTree>
    <p:extLst>
      <p:ext uri="{BB962C8B-B14F-4D97-AF65-F5344CB8AC3E}">
        <p14:creationId xmlns:p14="http://schemas.microsoft.com/office/powerpoint/2010/main" val="5640517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The patient has to be educated on what to avoid during and after treatment. Education will help reduce the chances of re-infection and speed up recovery. Smoking would be very harmful to the patient, including secondhand smoking. The patient should therefore stay out of any smoking areas. The patient should also develop a routine of getting a flu vaccine annually and avoid sharing anything that goes into the mouth with any sick people.</a:t>
            </a:r>
          </a:p>
          <a:p>
            <a:r>
              <a:rPr lang="en-US" dirty="0">
                <a:latin typeface="Times New Roman" panose="02020603050405020304" pitchFamily="18" charset="0"/>
                <a:cs typeface="Times New Roman" panose="02020603050405020304" pitchFamily="18" charset="0"/>
              </a:rPr>
              <a:t>As a nurse practitioner, I would not need to consult with a doctor in this case. However, in case symptoms persist, consulting with a pulmonologist would be appropriate.</a:t>
            </a:r>
          </a:p>
          <a:p>
            <a:endParaRPr lang="en-US" dirty="0"/>
          </a:p>
        </p:txBody>
      </p:sp>
      <p:sp>
        <p:nvSpPr>
          <p:cNvPr id="4" name="Slide Number Placeholder 3"/>
          <p:cNvSpPr>
            <a:spLocks noGrp="1"/>
          </p:cNvSpPr>
          <p:nvPr>
            <p:ph type="sldNum" sz="quarter" idx="5"/>
          </p:nvPr>
        </p:nvSpPr>
        <p:spPr/>
        <p:txBody>
          <a:bodyPr/>
          <a:lstStyle/>
          <a:p>
            <a:fld id="{E0417F19-565E-412F-8B4D-A7E5E8278109}" type="slidenum">
              <a:rPr lang="en-US" smtClean="0"/>
              <a:t>24</a:t>
            </a:fld>
            <a:endParaRPr lang="en-US" dirty="0"/>
          </a:p>
        </p:txBody>
      </p:sp>
    </p:spTree>
    <p:extLst>
      <p:ext uri="{BB962C8B-B14F-4D97-AF65-F5344CB8AC3E}">
        <p14:creationId xmlns:p14="http://schemas.microsoft.com/office/powerpoint/2010/main" val="36862789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0417F19-565E-412F-8B4D-A7E5E8278109}" type="slidenum">
              <a:rPr lang="en-US" smtClean="0"/>
              <a:t>25</a:t>
            </a:fld>
            <a:endParaRPr lang="en-US"/>
          </a:p>
        </p:txBody>
      </p:sp>
    </p:spTree>
    <p:extLst>
      <p:ext uri="{BB962C8B-B14F-4D97-AF65-F5344CB8AC3E}">
        <p14:creationId xmlns:p14="http://schemas.microsoft.com/office/powerpoint/2010/main" val="35884527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A nasal swab test is necessary to rule out this infection. Treatment for patients with Covid-19 varies. Asymptomatic patients may be secluded for 14 days while monitoring symptoms.</a:t>
            </a:r>
          </a:p>
          <a:p>
            <a:r>
              <a:rPr lang="en-US" dirty="0">
                <a:latin typeface="Times New Roman" panose="02020603050405020304" pitchFamily="18" charset="0"/>
                <a:cs typeface="Times New Roman" panose="02020603050405020304" pitchFamily="18" charset="0"/>
              </a:rPr>
              <a:t> Symptomatic patients with mild disease may be hospitalized and administered with antivirals or other medication that treat their symptoms. </a:t>
            </a:r>
          </a:p>
          <a:p>
            <a:r>
              <a:rPr lang="en-US" dirty="0">
                <a:latin typeface="Times New Roman" panose="02020603050405020304" pitchFamily="18" charset="0"/>
                <a:cs typeface="Times New Roman" panose="02020603050405020304" pitchFamily="18" charset="0"/>
              </a:rPr>
              <a:t>Other treatments may include administering oxygen for severely ill patients and administering corticosteroid (dexamethasone) to reduce ventilator stay for critically ill patients. </a:t>
            </a:r>
          </a:p>
          <a:p>
            <a:r>
              <a:rPr lang="en-US" dirty="0">
                <a:latin typeface="Times New Roman" panose="02020603050405020304" pitchFamily="18" charset="0"/>
                <a:cs typeface="Times New Roman" panose="02020603050405020304" pitchFamily="18" charset="0"/>
              </a:rPr>
              <a:t>There are also vaccines that can be given to reduce the chances of getting infected with Covid-19. </a:t>
            </a:r>
          </a:p>
          <a:p>
            <a:r>
              <a:rPr lang="en-US" dirty="0">
                <a:latin typeface="Times New Roman" panose="02020603050405020304" pitchFamily="18" charset="0"/>
                <a:cs typeface="Times New Roman" panose="02020603050405020304" pitchFamily="18" charset="0"/>
              </a:rPr>
              <a:t>Vaccines like Mordena, received by the patient, has an efficacy of 94.1% and may reduce the chances of infection with covid-19 after the first dose (Wollina et al., 2020).</a:t>
            </a:r>
          </a:p>
          <a:p>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0417F19-565E-412F-8B4D-A7E5E8278109}" type="slidenum">
              <a:rPr lang="en-US" smtClean="0"/>
              <a:t>7</a:t>
            </a:fld>
            <a:endParaRPr lang="en-US" dirty="0"/>
          </a:p>
        </p:txBody>
      </p:sp>
    </p:spTree>
    <p:extLst>
      <p:ext uri="{BB962C8B-B14F-4D97-AF65-F5344CB8AC3E}">
        <p14:creationId xmlns:p14="http://schemas.microsoft.com/office/powerpoint/2010/main" val="19320497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Definition and Cause</a:t>
            </a:r>
          </a:p>
          <a:p>
            <a:r>
              <a:rPr lang="en-US" dirty="0">
                <a:latin typeface="Times New Roman" panose="02020603050405020304" pitchFamily="18" charset="0"/>
                <a:cs typeface="Times New Roman" panose="02020603050405020304" pitchFamily="18" charset="0"/>
              </a:rPr>
              <a:t>Lung cancer is a disease characterized by the growth of one or more tumors in the lungs. </a:t>
            </a:r>
          </a:p>
          <a:p>
            <a:r>
              <a:rPr lang="en-US" dirty="0">
                <a:latin typeface="Times New Roman" panose="02020603050405020304" pitchFamily="18" charset="0"/>
                <a:cs typeface="Times New Roman" panose="02020603050405020304" pitchFamily="18" charset="0"/>
              </a:rPr>
              <a:t>Smoking is one of the major causes of lung cancer. Exposure to harmful smoke may cause the lung epithelium to develop dysplasia. Continued exposure may cause genetic mutations that affect the synthesis of proteins, disrupting the cell cycle and promoting carcinogenesis (de Groot et al., 2018). Lung cancer may also be caused by a family history of lung cancer or exposure to harmful gases like radon gas. </a:t>
            </a:r>
          </a:p>
          <a:p>
            <a:endParaRPr lang="en-US" dirty="0"/>
          </a:p>
        </p:txBody>
      </p:sp>
      <p:sp>
        <p:nvSpPr>
          <p:cNvPr id="4" name="Slide Number Placeholder 3"/>
          <p:cNvSpPr>
            <a:spLocks noGrp="1"/>
          </p:cNvSpPr>
          <p:nvPr>
            <p:ph type="sldNum" sz="quarter" idx="5"/>
          </p:nvPr>
        </p:nvSpPr>
        <p:spPr/>
        <p:txBody>
          <a:bodyPr/>
          <a:lstStyle/>
          <a:p>
            <a:fld id="{E0417F19-565E-412F-8B4D-A7E5E8278109}" type="slidenum">
              <a:rPr lang="en-US" smtClean="0"/>
              <a:t>9</a:t>
            </a:fld>
            <a:endParaRPr lang="en-US" dirty="0"/>
          </a:p>
        </p:txBody>
      </p:sp>
    </p:spTree>
    <p:extLst>
      <p:ext uri="{BB962C8B-B14F-4D97-AF65-F5344CB8AC3E}">
        <p14:creationId xmlns:p14="http://schemas.microsoft.com/office/powerpoint/2010/main" val="39022696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Symptoms associated with lung cancer include fatigue, excessive coughs, breathlessness, loss of appetite, continuous loss of weight, sore throat, chest pain, and sometimes coughing out blood (de Groot et al., 2018). Other signs may include recurring bronchitis or pneumonia infections. </a:t>
            </a:r>
          </a:p>
        </p:txBody>
      </p:sp>
      <p:sp>
        <p:nvSpPr>
          <p:cNvPr id="4" name="Slide Number Placeholder 3"/>
          <p:cNvSpPr>
            <a:spLocks noGrp="1"/>
          </p:cNvSpPr>
          <p:nvPr>
            <p:ph type="sldNum" sz="quarter" idx="5"/>
          </p:nvPr>
        </p:nvSpPr>
        <p:spPr/>
        <p:txBody>
          <a:bodyPr/>
          <a:lstStyle/>
          <a:p>
            <a:fld id="{E0417F19-565E-412F-8B4D-A7E5E8278109}" type="slidenum">
              <a:rPr lang="en-US" smtClean="0"/>
              <a:t>10</a:t>
            </a:fld>
            <a:endParaRPr lang="en-US" dirty="0"/>
          </a:p>
        </p:txBody>
      </p:sp>
    </p:spTree>
    <p:extLst>
      <p:ext uri="{BB962C8B-B14F-4D97-AF65-F5344CB8AC3E}">
        <p14:creationId xmlns:p14="http://schemas.microsoft.com/office/powerpoint/2010/main" val="38274809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A chest x-ray test is necessary to confirm whether the patient has any swellings in the lungs. A pulmonary function test is also helpful in determining whether there are any foreign swellings in the lungs. </a:t>
            </a:r>
          </a:p>
          <a:p>
            <a:r>
              <a:rPr lang="en-US" dirty="0">
                <a:latin typeface="Times New Roman" panose="02020603050405020304" pitchFamily="18" charset="0"/>
                <a:cs typeface="Times New Roman" panose="02020603050405020304" pitchFamily="18" charset="0"/>
              </a:rPr>
              <a:t>Lung cancer can be treated through surgery to remove the tumors in the lungs. Chemotherapy may also be done to shrink the size of the tumor(s) or kill the cancer. </a:t>
            </a:r>
          </a:p>
          <a:p>
            <a:r>
              <a:rPr lang="en-US" dirty="0">
                <a:latin typeface="Times New Roman" panose="02020603050405020304" pitchFamily="18" charset="0"/>
                <a:cs typeface="Times New Roman" panose="02020603050405020304" pitchFamily="18" charset="0"/>
              </a:rPr>
              <a:t>Targeted therapy can also be used as a form of treatment, with medications being administered to inhibit the growth or spread of the cancerous tumor. </a:t>
            </a:r>
          </a:p>
          <a:p>
            <a:r>
              <a:rPr lang="en-US" dirty="0">
                <a:latin typeface="Times New Roman" panose="02020603050405020304" pitchFamily="18" charset="0"/>
                <a:cs typeface="Times New Roman" panose="02020603050405020304" pitchFamily="18" charset="0"/>
              </a:rPr>
              <a:t>Lastly, Radiation can be used to kill the tumors by exposing them to very high-energy rays. </a:t>
            </a:r>
          </a:p>
          <a:p>
            <a:r>
              <a:rPr lang="en-US" dirty="0">
                <a:latin typeface="Times New Roman" panose="02020603050405020304" pitchFamily="18" charset="0"/>
                <a:cs typeface="Times New Roman" panose="02020603050405020304" pitchFamily="18" charset="0"/>
              </a:rPr>
              <a:t>This disease shows symptoms similar to Covid-19, like fatigue and difficulty in breathing. However, the condition is common among the elderly (de Groot et al., 2018). </a:t>
            </a:r>
          </a:p>
          <a:p>
            <a:r>
              <a:rPr lang="en-US" dirty="0">
                <a:latin typeface="Times New Roman" panose="02020603050405020304" pitchFamily="18" charset="0"/>
                <a:cs typeface="Times New Roman" panose="02020603050405020304" pitchFamily="18" charset="0"/>
              </a:rPr>
              <a:t>Since the patient smokes one pack of tobacco per day, his chances of contracting lung cancer were high. </a:t>
            </a:r>
          </a:p>
          <a:p>
            <a:r>
              <a:rPr lang="en-US" dirty="0">
                <a:latin typeface="Times New Roman" panose="02020603050405020304" pitchFamily="18" charset="0"/>
                <a:cs typeface="Times New Roman" panose="02020603050405020304" pitchFamily="18" charset="0"/>
              </a:rPr>
              <a:t>However, the patient exhibited no known allergies or previous medical history suggesting lung cancer.</a:t>
            </a:r>
          </a:p>
          <a:p>
            <a:endParaRPr lang="en-US" dirty="0"/>
          </a:p>
        </p:txBody>
      </p:sp>
      <p:sp>
        <p:nvSpPr>
          <p:cNvPr id="4" name="Slide Number Placeholder 3"/>
          <p:cNvSpPr>
            <a:spLocks noGrp="1"/>
          </p:cNvSpPr>
          <p:nvPr>
            <p:ph type="sldNum" sz="quarter" idx="5"/>
          </p:nvPr>
        </p:nvSpPr>
        <p:spPr/>
        <p:txBody>
          <a:bodyPr/>
          <a:lstStyle/>
          <a:p>
            <a:fld id="{E0417F19-565E-412F-8B4D-A7E5E8278109}" type="slidenum">
              <a:rPr lang="en-US" smtClean="0"/>
              <a:t>11</a:t>
            </a:fld>
            <a:endParaRPr lang="en-US" dirty="0"/>
          </a:p>
        </p:txBody>
      </p:sp>
    </p:spTree>
    <p:extLst>
      <p:ext uri="{BB962C8B-B14F-4D97-AF65-F5344CB8AC3E}">
        <p14:creationId xmlns:p14="http://schemas.microsoft.com/office/powerpoint/2010/main" val="4347445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Definition and Causes</a:t>
            </a:r>
          </a:p>
          <a:p>
            <a:r>
              <a:rPr lang="en-US" dirty="0">
                <a:latin typeface="Times New Roman" panose="02020603050405020304" pitchFamily="18" charset="0"/>
                <a:cs typeface="Times New Roman" panose="02020603050405020304" pitchFamily="18" charset="0"/>
              </a:rPr>
              <a:t>Influenza, also called flu, is a viral infection that attacks the respiratory system. The disease is prevalent. </a:t>
            </a:r>
          </a:p>
          <a:p>
            <a:r>
              <a:rPr lang="en-US" dirty="0">
                <a:latin typeface="Times New Roman" panose="02020603050405020304" pitchFamily="18" charset="0"/>
                <a:cs typeface="Times New Roman" panose="02020603050405020304" pitchFamily="18" charset="0"/>
              </a:rPr>
              <a:t>However, some strains of influenza can be deadly, especially to high-risk groups, including infants, pregnant women, the immuno-compromised, and those with pre-existing chronic infections (Mattila et al., 2021). </a:t>
            </a:r>
          </a:p>
          <a:p>
            <a:r>
              <a:rPr lang="en-US" dirty="0">
                <a:latin typeface="Times New Roman" panose="02020603050405020304" pitchFamily="18" charset="0"/>
                <a:cs typeface="Times New Roman" panose="02020603050405020304" pitchFamily="18" charset="0"/>
              </a:rPr>
              <a:t>The disease is caused by the influenza virus that affects the nose, lungs, and throat. </a:t>
            </a:r>
          </a:p>
          <a:p>
            <a:endParaRPr lang="en-US" dirty="0"/>
          </a:p>
        </p:txBody>
      </p:sp>
      <p:sp>
        <p:nvSpPr>
          <p:cNvPr id="4" name="Slide Number Placeholder 3"/>
          <p:cNvSpPr>
            <a:spLocks noGrp="1"/>
          </p:cNvSpPr>
          <p:nvPr>
            <p:ph type="sldNum" sz="quarter" idx="5"/>
          </p:nvPr>
        </p:nvSpPr>
        <p:spPr/>
        <p:txBody>
          <a:bodyPr/>
          <a:lstStyle/>
          <a:p>
            <a:fld id="{E0417F19-565E-412F-8B4D-A7E5E8278109}" type="slidenum">
              <a:rPr lang="en-US" smtClean="0"/>
              <a:t>13</a:t>
            </a:fld>
            <a:endParaRPr lang="en-US" dirty="0"/>
          </a:p>
        </p:txBody>
      </p:sp>
    </p:spTree>
    <p:extLst>
      <p:ext uri="{BB962C8B-B14F-4D97-AF65-F5344CB8AC3E}">
        <p14:creationId xmlns:p14="http://schemas.microsoft.com/office/powerpoint/2010/main" val="10646476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The symptoms include fever, fatigue, body pains, headache, coughs, malaise, and trachea inflammation. </a:t>
            </a:r>
          </a:p>
          <a:p>
            <a:r>
              <a:rPr lang="en-US" dirty="0">
                <a:latin typeface="Times New Roman" panose="02020603050405020304" pitchFamily="18" charset="0"/>
                <a:cs typeface="Times New Roman" panose="02020603050405020304" pitchFamily="18" charset="0"/>
              </a:rPr>
              <a:t>Management and Treatment</a:t>
            </a:r>
          </a:p>
          <a:p>
            <a:r>
              <a:rPr lang="en-US" dirty="0">
                <a:latin typeface="Times New Roman" panose="02020603050405020304" pitchFamily="18" charset="0"/>
                <a:cs typeface="Times New Roman" panose="02020603050405020304" pitchFamily="18" charset="0"/>
              </a:rPr>
              <a:t>Patients with influenza are advised to take a lot of rest and drink lots of water. </a:t>
            </a:r>
          </a:p>
          <a:p>
            <a:r>
              <a:rPr lang="en-US" dirty="0">
                <a:latin typeface="Times New Roman" panose="02020603050405020304" pitchFamily="18" charset="0"/>
                <a:cs typeface="Times New Roman" panose="02020603050405020304" pitchFamily="18" charset="0"/>
              </a:rPr>
              <a:t>There is also a vaccine that can help minimize the symptoms and reduce the chances of getting severe infections. </a:t>
            </a:r>
          </a:p>
          <a:p>
            <a:r>
              <a:rPr lang="en-US" dirty="0">
                <a:latin typeface="Times New Roman" panose="02020603050405020304" pitchFamily="18" charset="0"/>
                <a:cs typeface="Times New Roman" panose="02020603050405020304" pitchFamily="18" charset="0"/>
              </a:rPr>
              <a:t>The vaccine is usually administered annually. </a:t>
            </a:r>
          </a:p>
          <a:p>
            <a:r>
              <a:rPr lang="en-US" dirty="0">
                <a:latin typeface="Times New Roman" panose="02020603050405020304" pitchFamily="18" charset="0"/>
                <a:cs typeface="Times New Roman" panose="02020603050405020304" pitchFamily="18" charset="0"/>
              </a:rPr>
              <a:t>Antiviral prescribed and over-the-counter drugs can also be administered to relieve the symptoms of influenza.</a:t>
            </a:r>
          </a:p>
          <a:p>
            <a:endParaRPr lang="en-US" dirty="0"/>
          </a:p>
        </p:txBody>
      </p:sp>
      <p:sp>
        <p:nvSpPr>
          <p:cNvPr id="4" name="Slide Number Placeholder 3"/>
          <p:cNvSpPr>
            <a:spLocks noGrp="1"/>
          </p:cNvSpPr>
          <p:nvPr>
            <p:ph type="sldNum" sz="quarter" idx="5"/>
          </p:nvPr>
        </p:nvSpPr>
        <p:spPr/>
        <p:txBody>
          <a:bodyPr/>
          <a:lstStyle/>
          <a:p>
            <a:fld id="{E0417F19-565E-412F-8B4D-A7E5E8278109}" type="slidenum">
              <a:rPr lang="en-US" smtClean="0"/>
              <a:t>14</a:t>
            </a:fld>
            <a:endParaRPr lang="en-US" dirty="0"/>
          </a:p>
        </p:txBody>
      </p:sp>
    </p:spTree>
    <p:extLst>
      <p:ext uri="{BB962C8B-B14F-4D97-AF65-F5344CB8AC3E}">
        <p14:creationId xmlns:p14="http://schemas.microsoft.com/office/powerpoint/2010/main" val="23430379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Definition and Causes</a:t>
            </a:r>
          </a:p>
          <a:p>
            <a:r>
              <a:rPr lang="en-US" dirty="0">
                <a:latin typeface="Times New Roman" panose="02020603050405020304" pitchFamily="18" charset="0"/>
                <a:cs typeface="Times New Roman" panose="02020603050405020304" pitchFamily="18" charset="0"/>
              </a:rPr>
              <a:t>Tuberculosis is a contagious respiratory disease that affects the lungs. It is spread mainly through bacteria when a person with the disease coughs or sneezes close to a healthy person. </a:t>
            </a:r>
          </a:p>
          <a:p>
            <a:r>
              <a:rPr lang="en-US" dirty="0">
                <a:latin typeface="Times New Roman" panose="02020603050405020304" pitchFamily="18" charset="0"/>
                <a:cs typeface="Times New Roman" panose="02020603050405020304" pitchFamily="18" charset="0"/>
              </a:rPr>
              <a:t>Symptoms</a:t>
            </a:r>
          </a:p>
          <a:p>
            <a:r>
              <a:rPr lang="en-US" dirty="0">
                <a:latin typeface="Times New Roman" panose="02020603050405020304" pitchFamily="18" charset="0"/>
                <a:cs typeface="Times New Roman" panose="02020603050405020304" pitchFamily="18" charset="0"/>
              </a:rPr>
              <a:t>Tuberculosis infection is often asymptomatic. However, a patient may exhibit symptoms such as fatigue, unexplained weight loss, coughing that goes for over three weeks, fever, bloody sputum, chills, sweating at night, and loss of appetite. Tuberculosis is usually treated using antibacterial medication for one year (Proaño et al., 2017). </a:t>
            </a:r>
          </a:p>
          <a:p>
            <a:endParaRPr lang="en-US" dirty="0"/>
          </a:p>
        </p:txBody>
      </p:sp>
      <p:sp>
        <p:nvSpPr>
          <p:cNvPr id="4" name="Slide Number Placeholder 3"/>
          <p:cNvSpPr>
            <a:spLocks noGrp="1"/>
          </p:cNvSpPr>
          <p:nvPr>
            <p:ph type="sldNum" sz="quarter" idx="5"/>
          </p:nvPr>
        </p:nvSpPr>
        <p:spPr/>
        <p:txBody>
          <a:bodyPr/>
          <a:lstStyle/>
          <a:p>
            <a:fld id="{E0417F19-565E-412F-8B4D-A7E5E8278109}" type="slidenum">
              <a:rPr lang="en-US" smtClean="0"/>
              <a:t>16</a:t>
            </a:fld>
            <a:endParaRPr lang="en-US" dirty="0"/>
          </a:p>
        </p:txBody>
      </p:sp>
    </p:spTree>
    <p:extLst>
      <p:ext uri="{BB962C8B-B14F-4D97-AF65-F5344CB8AC3E}">
        <p14:creationId xmlns:p14="http://schemas.microsoft.com/office/powerpoint/2010/main" val="30624645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A purified protein derivative (PPD) test has to be conducted on the skin to examine whether the patient has tuberculosis. The most common medicines used in treating tuberculosis is the isoniazid INH together with rifampin, pyrazinamide and either streptomycin or ethambutol. </a:t>
            </a:r>
          </a:p>
          <a:p>
            <a:r>
              <a:rPr lang="en-US" dirty="0">
                <a:latin typeface="Times New Roman" panose="02020603050405020304" pitchFamily="18" charset="0"/>
                <a:cs typeface="Times New Roman" panose="02020603050405020304" pitchFamily="18" charset="0"/>
              </a:rPr>
              <a:t>Tuberculosis can be prevented through proper ventilation of residences, avoiding crowded rooms, and keeping away from anyone who exhibits symptoms similar to tuberculosis.</a:t>
            </a:r>
          </a:p>
          <a:p>
            <a:endParaRPr lang="en-US" dirty="0"/>
          </a:p>
        </p:txBody>
      </p:sp>
      <p:sp>
        <p:nvSpPr>
          <p:cNvPr id="4" name="Slide Number Placeholder 3"/>
          <p:cNvSpPr>
            <a:spLocks noGrp="1"/>
          </p:cNvSpPr>
          <p:nvPr>
            <p:ph type="sldNum" sz="quarter" idx="5"/>
          </p:nvPr>
        </p:nvSpPr>
        <p:spPr/>
        <p:txBody>
          <a:bodyPr/>
          <a:lstStyle/>
          <a:p>
            <a:fld id="{E0417F19-565E-412F-8B4D-A7E5E8278109}" type="slidenum">
              <a:rPr lang="en-US" smtClean="0"/>
              <a:t>17</a:t>
            </a:fld>
            <a:endParaRPr lang="en-US" dirty="0"/>
          </a:p>
        </p:txBody>
      </p:sp>
    </p:spTree>
    <p:extLst>
      <p:ext uri="{BB962C8B-B14F-4D97-AF65-F5344CB8AC3E}">
        <p14:creationId xmlns:p14="http://schemas.microsoft.com/office/powerpoint/2010/main" val="29638790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9E1BDD0-906F-4834-B610-222075E6320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A7D5F566-BDAB-45C8-9B59-0C0618EDC7D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04868853-8B48-4011-8639-E1B00E5B0A6A}"/>
              </a:ext>
            </a:extLst>
          </p:cNvPr>
          <p:cNvSpPr>
            <a:spLocks noGrp="1"/>
          </p:cNvSpPr>
          <p:nvPr>
            <p:ph type="dt" sz="half" idx="10"/>
          </p:nvPr>
        </p:nvSpPr>
        <p:spPr/>
        <p:txBody>
          <a:bodyPr/>
          <a:lstStyle/>
          <a:p>
            <a:fld id="{C23E6603-088C-4980-A76B-68F11CE8ED38}" type="datetimeFigureOut">
              <a:rPr lang="en-US" smtClean="0"/>
              <a:t>9/13/2021</a:t>
            </a:fld>
            <a:endParaRPr lang="en-US"/>
          </a:p>
        </p:txBody>
      </p:sp>
      <p:sp>
        <p:nvSpPr>
          <p:cNvPr id="5" name="Footer Placeholder 4">
            <a:extLst>
              <a:ext uri="{FF2B5EF4-FFF2-40B4-BE49-F238E27FC236}">
                <a16:creationId xmlns:a16="http://schemas.microsoft.com/office/drawing/2014/main" xmlns="" id="{DB9B214A-255A-4007-A0E9-DC46B0EBC4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5AA3CE4-1FD1-470C-8657-F866CE70F20C}"/>
              </a:ext>
            </a:extLst>
          </p:cNvPr>
          <p:cNvSpPr>
            <a:spLocks noGrp="1"/>
          </p:cNvSpPr>
          <p:nvPr>
            <p:ph type="sldNum" sz="quarter" idx="12"/>
          </p:nvPr>
        </p:nvSpPr>
        <p:spPr/>
        <p:txBody>
          <a:bodyPr/>
          <a:lstStyle/>
          <a:p>
            <a:fld id="{2A9ABF06-DFE7-49D5-9BEE-FDFD5B65EA20}" type="slidenum">
              <a:rPr lang="en-US" smtClean="0"/>
              <a:t>‹#›</a:t>
            </a:fld>
            <a:endParaRPr lang="en-US"/>
          </a:p>
        </p:txBody>
      </p:sp>
    </p:spTree>
    <p:extLst>
      <p:ext uri="{BB962C8B-B14F-4D97-AF65-F5344CB8AC3E}">
        <p14:creationId xmlns:p14="http://schemas.microsoft.com/office/powerpoint/2010/main" val="2179045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A7BA43B-9FAF-40E2-8B1D-25B7B3F1D9E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4BD6A0BE-40CE-469F-ABC4-FFC36FDEE54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AC51F3C1-03E6-4FAF-8A62-47A9BDD00A37}"/>
              </a:ext>
            </a:extLst>
          </p:cNvPr>
          <p:cNvSpPr>
            <a:spLocks noGrp="1"/>
          </p:cNvSpPr>
          <p:nvPr>
            <p:ph type="dt" sz="half" idx="10"/>
          </p:nvPr>
        </p:nvSpPr>
        <p:spPr/>
        <p:txBody>
          <a:bodyPr/>
          <a:lstStyle/>
          <a:p>
            <a:fld id="{C23E6603-088C-4980-A76B-68F11CE8ED38}" type="datetimeFigureOut">
              <a:rPr lang="en-US" smtClean="0"/>
              <a:t>9/13/2021</a:t>
            </a:fld>
            <a:endParaRPr lang="en-US"/>
          </a:p>
        </p:txBody>
      </p:sp>
      <p:sp>
        <p:nvSpPr>
          <p:cNvPr id="5" name="Footer Placeholder 4">
            <a:extLst>
              <a:ext uri="{FF2B5EF4-FFF2-40B4-BE49-F238E27FC236}">
                <a16:creationId xmlns:a16="http://schemas.microsoft.com/office/drawing/2014/main" xmlns="" id="{39991E6C-10E9-4268-9651-68D22A10EF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F046372-48F2-42BB-B247-5935DDCA5F91}"/>
              </a:ext>
            </a:extLst>
          </p:cNvPr>
          <p:cNvSpPr>
            <a:spLocks noGrp="1"/>
          </p:cNvSpPr>
          <p:nvPr>
            <p:ph type="sldNum" sz="quarter" idx="12"/>
          </p:nvPr>
        </p:nvSpPr>
        <p:spPr/>
        <p:txBody>
          <a:bodyPr/>
          <a:lstStyle/>
          <a:p>
            <a:fld id="{2A9ABF06-DFE7-49D5-9BEE-FDFD5B65EA20}" type="slidenum">
              <a:rPr lang="en-US" smtClean="0"/>
              <a:t>‹#›</a:t>
            </a:fld>
            <a:endParaRPr lang="en-US"/>
          </a:p>
        </p:txBody>
      </p:sp>
    </p:spTree>
    <p:extLst>
      <p:ext uri="{BB962C8B-B14F-4D97-AF65-F5344CB8AC3E}">
        <p14:creationId xmlns:p14="http://schemas.microsoft.com/office/powerpoint/2010/main" val="3552675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8FD1043F-748B-4B9C-8C4A-0217BAB7634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61B657F9-7D2A-46A3-8B7D-907D48F365D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135E34AF-98C3-4338-BC6B-C7CC1EBB371C}"/>
              </a:ext>
            </a:extLst>
          </p:cNvPr>
          <p:cNvSpPr>
            <a:spLocks noGrp="1"/>
          </p:cNvSpPr>
          <p:nvPr>
            <p:ph type="dt" sz="half" idx="10"/>
          </p:nvPr>
        </p:nvSpPr>
        <p:spPr/>
        <p:txBody>
          <a:bodyPr/>
          <a:lstStyle/>
          <a:p>
            <a:fld id="{C23E6603-088C-4980-A76B-68F11CE8ED38}" type="datetimeFigureOut">
              <a:rPr lang="en-US" smtClean="0"/>
              <a:t>9/13/2021</a:t>
            </a:fld>
            <a:endParaRPr lang="en-US"/>
          </a:p>
        </p:txBody>
      </p:sp>
      <p:sp>
        <p:nvSpPr>
          <p:cNvPr id="5" name="Footer Placeholder 4">
            <a:extLst>
              <a:ext uri="{FF2B5EF4-FFF2-40B4-BE49-F238E27FC236}">
                <a16:creationId xmlns:a16="http://schemas.microsoft.com/office/drawing/2014/main" xmlns="" id="{6F525CC1-1001-444C-A96C-40950F9102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FFF4D62-64F1-4ACC-9760-ADED268E942F}"/>
              </a:ext>
            </a:extLst>
          </p:cNvPr>
          <p:cNvSpPr>
            <a:spLocks noGrp="1"/>
          </p:cNvSpPr>
          <p:nvPr>
            <p:ph type="sldNum" sz="quarter" idx="12"/>
          </p:nvPr>
        </p:nvSpPr>
        <p:spPr/>
        <p:txBody>
          <a:bodyPr/>
          <a:lstStyle/>
          <a:p>
            <a:fld id="{2A9ABF06-DFE7-49D5-9BEE-FDFD5B65EA20}" type="slidenum">
              <a:rPr lang="en-US" smtClean="0"/>
              <a:t>‹#›</a:t>
            </a:fld>
            <a:endParaRPr lang="en-US"/>
          </a:p>
        </p:txBody>
      </p:sp>
    </p:spTree>
    <p:extLst>
      <p:ext uri="{BB962C8B-B14F-4D97-AF65-F5344CB8AC3E}">
        <p14:creationId xmlns:p14="http://schemas.microsoft.com/office/powerpoint/2010/main" val="2285139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86B97EE-513F-4A43-8023-3150FDABE0A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EDAD847-F08E-443D-84D6-7370A116509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52E7CE3-1337-4BBB-82EC-43D9D77C33C2}"/>
              </a:ext>
            </a:extLst>
          </p:cNvPr>
          <p:cNvSpPr>
            <a:spLocks noGrp="1"/>
          </p:cNvSpPr>
          <p:nvPr>
            <p:ph type="dt" sz="half" idx="10"/>
          </p:nvPr>
        </p:nvSpPr>
        <p:spPr/>
        <p:txBody>
          <a:bodyPr/>
          <a:lstStyle/>
          <a:p>
            <a:fld id="{C23E6603-088C-4980-A76B-68F11CE8ED38}" type="datetimeFigureOut">
              <a:rPr lang="en-US" smtClean="0"/>
              <a:t>9/13/2021</a:t>
            </a:fld>
            <a:endParaRPr lang="en-US"/>
          </a:p>
        </p:txBody>
      </p:sp>
      <p:sp>
        <p:nvSpPr>
          <p:cNvPr id="5" name="Footer Placeholder 4">
            <a:extLst>
              <a:ext uri="{FF2B5EF4-FFF2-40B4-BE49-F238E27FC236}">
                <a16:creationId xmlns:a16="http://schemas.microsoft.com/office/drawing/2014/main" xmlns="" id="{698E0465-4B86-4CDB-A748-AF67F876AC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E747BEA-A14A-4ED2-A869-4DC9C9DCCF08}"/>
              </a:ext>
            </a:extLst>
          </p:cNvPr>
          <p:cNvSpPr>
            <a:spLocks noGrp="1"/>
          </p:cNvSpPr>
          <p:nvPr>
            <p:ph type="sldNum" sz="quarter" idx="12"/>
          </p:nvPr>
        </p:nvSpPr>
        <p:spPr/>
        <p:txBody>
          <a:bodyPr/>
          <a:lstStyle/>
          <a:p>
            <a:fld id="{2A9ABF06-DFE7-49D5-9BEE-FDFD5B65EA20}" type="slidenum">
              <a:rPr lang="en-US" smtClean="0"/>
              <a:t>‹#›</a:t>
            </a:fld>
            <a:endParaRPr lang="en-US"/>
          </a:p>
        </p:txBody>
      </p:sp>
    </p:spTree>
    <p:extLst>
      <p:ext uri="{BB962C8B-B14F-4D97-AF65-F5344CB8AC3E}">
        <p14:creationId xmlns:p14="http://schemas.microsoft.com/office/powerpoint/2010/main" val="3508341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B080C4D-C543-4988-9133-6B793E64F89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A60A63B9-7AAA-47C2-9F0C-21103D05267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DE62BADA-7F09-4888-825E-4618AECAE6F9}"/>
              </a:ext>
            </a:extLst>
          </p:cNvPr>
          <p:cNvSpPr>
            <a:spLocks noGrp="1"/>
          </p:cNvSpPr>
          <p:nvPr>
            <p:ph type="dt" sz="half" idx="10"/>
          </p:nvPr>
        </p:nvSpPr>
        <p:spPr/>
        <p:txBody>
          <a:bodyPr/>
          <a:lstStyle/>
          <a:p>
            <a:fld id="{C23E6603-088C-4980-A76B-68F11CE8ED38}" type="datetimeFigureOut">
              <a:rPr lang="en-US" smtClean="0"/>
              <a:t>9/13/2021</a:t>
            </a:fld>
            <a:endParaRPr lang="en-US"/>
          </a:p>
        </p:txBody>
      </p:sp>
      <p:sp>
        <p:nvSpPr>
          <p:cNvPr id="5" name="Footer Placeholder 4">
            <a:extLst>
              <a:ext uri="{FF2B5EF4-FFF2-40B4-BE49-F238E27FC236}">
                <a16:creationId xmlns:a16="http://schemas.microsoft.com/office/drawing/2014/main" xmlns="" id="{8A2010E6-5611-4F37-910F-209A35127B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7B89A23-0204-475D-BAB4-7197B049098E}"/>
              </a:ext>
            </a:extLst>
          </p:cNvPr>
          <p:cNvSpPr>
            <a:spLocks noGrp="1"/>
          </p:cNvSpPr>
          <p:nvPr>
            <p:ph type="sldNum" sz="quarter" idx="12"/>
          </p:nvPr>
        </p:nvSpPr>
        <p:spPr/>
        <p:txBody>
          <a:bodyPr/>
          <a:lstStyle/>
          <a:p>
            <a:fld id="{2A9ABF06-DFE7-49D5-9BEE-FDFD5B65EA20}" type="slidenum">
              <a:rPr lang="en-US" smtClean="0"/>
              <a:t>‹#›</a:t>
            </a:fld>
            <a:endParaRPr lang="en-US"/>
          </a:p>
        </p:txBody>
      </p:sp>
    </p:spTree>
    <p:extLst>
      <p:ext uri="{BB962C8B-B14F-4D97-AF65-F5344CB8AC3E}">
        <p14:creationId xmlns:p14="http://schemas.microsoft.com/office/powerpoint/2010/main" val="106417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DDE912-4D25-4ACD-B36F-ACE9E41D2E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A4858E6D-708F-48B1-B98D-F5683C057E5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6F2B44B7-3BB0-4453-A919-EB2487B6C0D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F8972009-EA2C-47E6-A085-E17B9CB8F448}"/>
              </a:ext>
            </a:extLst>
          </p:cNvPr>
          <p:cNvSpPr>
            <a:spLocks noGrp="1"/>
          </p:cNvSpPr>
          <p:nvPr>
            <p:ph type="dt" sz="half" idx="10"/>
          </p:nvPr>
        </p:nvSpPr>
        <p:spPr/>
        <p:txBody>
          <a:bodyPr/>
          <a:lstStyle/>
          <a:p>
            <a:fld id="{C23E6603-088C-4980-A76B-68F11CE8ED38}" type="datetimeFigureOut">
              <a:rPr lang="en-US" smtClean="0"/>
              <a:t>9/13/2021</a:t>
            </a:fld>
            <a:endParaRPr lang="en-US"/>
          </a:p>
        </p:txBody>
      </p:sp>
      <p:sp>
        <p:nvSpPr>
          <p:cNvPr id="6" name="Footer Placeholder 5">
            <a:extLst>
              <a:ext uri="{FF2B5EF4-FFF2-40B4-BE49-F238E27FC236}">
                <a16:creationId xmlns:a16="http://schemas.microsoft.com/office/drawing/2014/main" xmlns="" id="{5055FFD9-4C75-463B-9D4A-A3C579EB3C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4EBD694D-AA58-4822-8A04-BB5448CC3FFB}"/>
              </a:ext>
            </a:extLst>
          </p:cNvPr>
          <p:cNvSpPr>
            <a:spLocks noGrp="1"/>
          </p:cNvSpPr>
          <p:nvPr>
            <p:ph type="sldNum" sz="quarter" idx="12"/>
          </p:nvPr>
        </p:nvSpPr>
        <p:spPr/>
        <p:txBody>
          <a:bodyPr/>
          <a:lstStyle/>
          <a:p>
            <a:fld id="{2A9ABF06-DFE7-49D5-9BEE-FDFD5B65EA20}" type="slidenum">
              <a:rPr lang="en-US" smtClean="0"/>
              <a:t>‹#›</a:t>
            </a:fld>
            <a:endParaRPr lang="en-US"/>
          </a:p>
        </p:txBody>
      </p:sp>
    </p:spTree>
    <p:extLst>
      <p:ext uri="{BB962C8B-B14F-4D97-AF65-F5344CB8AC3E}">
        <p14:creationId xmlns:p14="http://schemas.microsoft.com/office/powerpoint/2010/main" val="4095216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F828303-758B-4C0C-9DCF-B4B8A358E61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25377B15-3A1E-4CC3-ADB5-670F3758821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2C4D8B01-DA2A-4889-BCEA-B35875A3535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F243EAAE-5663-4A19-A7DD-63A85133F76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C4D9F6CC-0739-485F-B083-91CCBBB0E90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6996DFB6-7A1B-4E15-902C-82D64ACF24E2}"/>
              </a:ext>
            </a:extLst>
          </p:cNvPr>
          <p:cNvSpPr>
            <a:spLocks noGrp="1"/>
          </p:cNvSpPr>
          <p:nvPr>
            <p:ph type="dt" sz="half" idx="10"/>
          </p:nvPr>
        </p:nvSpPr>
        <p:spPr/>
        <p:txBody>
          <a:bodyPr/>
          <a:lstStyle/>
          <a:p>
            <a:fld id="{C23E6603-088C-4980-A76B-68F11CE8ED38}" type="datetimeFigureOut">
              <a:rPr lang="en-US" smtClean="0"/>
              <a:t>9/13/2021</a:t>
            </a:fld>
            <a:endParaRPr lang="en-US"/>
          </a:p>
        </p:txBody>
      </p:sp>
      <p:sp>
        <p:nvSpPr>
          <p:cNvPr id="8" name="Footer Placeholder 7">
            <a:extLst>
              <a:ext uri="{FF2B5EF4-FFF2-40B4-BE49-F238E27FC236}">
                <a16:creationId xmlns:a16="http://schemas.microsoft.com/office/drawing/2014/main" xmlns="" id="{0DC29738-1BB6-4540-8382-0D94F4602AB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A70C06ED-7EFB-4553-A99B-BAE779FEC2F4}"/>
              </a:ext>
            </a:extLst>
          </p:cNvPr>
          <p:cNvSpPr>
            <a:spLocks noGrp="1"/>
          </p:cNvSpPr>
          <p:nvPr>
            <p:ph type="sldNum" sz="quarter" idx="12"/>
          </p:nvPr>
        </p:nvSpPr>
        <p:spPr/>
        <p:txBody>
          <a:bodyPr/>
          <a:lstStyle/>
          <a:p>
            <a:fld id="{2A9ABF06-DFE7-49D5-9BEE-FDFD5B65EA20}" type="slidenum">
              <a:rPr lang="en-US" smtClean="0"/>
              <a:t>‹#›</a:t>
            </a:fld>
            <a:endParaRPr lang="en-US"/>
          </a:p>
        </p:txBody>
      </p:sp>
    </p:spTree>
    <p:extLst>
      <p:ext uri="{BB962C8B-B14F-4D97-AF65-F5344CB8AC3E}">
        <p14:creationId xmlns:p14="http://schemas.microsoft.com/office/powerpoint/2010/main" val="3417448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E87CDD1-5711-481E-8725-6C3C76C776A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19B2FAE7-ACF2-4497-920B-67FB08A9230F}"/>
              </a:ext>
            </a:extLst>
          </p:cNvPr>
          <p:cNvSpPr>
            <a:spLocks noGrp="1"/>
          </p:cNvSpPr>
          <p:nvPr>
            <p:ph type="dt" sz="half" idx="10"/>
          </p:nvPr>
        </p:nvSpPr>
        <p:spPr/>
        <p:txBody>
          <a:bodyPr/>
          <a:lstStyle/>
          <a:p>
            <a:fld id="{C23E6603-088C-4980-A76B-68F11CE8ED38}" type="datetimeFigureOut">
              <a:rPr lang="en-US" smtClean="0"/>
              <a:t>9/13/2021</a:t>
            </a:fld>
            <a:endParaRPr lang="en-US"/>
          </a:p>
        </p:txBody>
      </p:sp>
      <p:sp>
        <p:nvSpPr>
          <p:cNvPr id="4" name="Footer Placeholder 3">
            <a:extLst>
              <a:ext uri="{FF2B5EF4-FFF2-40B4-BE49-F238E27FC236}">
                <a16:creationId xmlns:a16="http://schemas.microsoft.com/office/drawing/2014/main" xmlns="" id="{A3577954-CF60-44C2-B566-F64B3C6D36B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C928DCDF-5574-49DC-918E-B426A89229DE}"/>
              </a:ext>
            </a:extLst>
          </p:cNvPr>
          <p:cNvSpPr>
            <a:spLocks noGrp="1"/>
          </p:cNvSpPr>
          <p:nvPr>
            <p:ph type="sldNum" sz="quarter" idx="12"/>
          </p:nvPr>
        </p:nvSpPr>
        <p:spPr/>
        <p:txBody>
          <a:bodyPr/>
          <a:lstStyle/>
          <a:p>
            <a:fld id="{2A9ABF06-DFE7-49D5-9BEE-FDFD5B65EA20}" type="slidenum">
              <a:rPr lang="en-US" smtClean="0"/>
              <a:t>‹#›</a:t>
            </a:fld>
            <a:endParaRPr lang="en-US"/>
          </a:p>
        </p:txBody>
      </p:sp>
    </p:spTree>
    <p:extLst>
      <p:ext uri="{BB962C8B-B14F-4D97-AF65-F5344CB8AC3E}">
        <p14:creationId xmlns:p14="http://schemas.microsoft.com/office/powerpoint/2010/main" val="11632195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1EB4DB4-8D46-4E2C-B815-F4782A833D66}"/>
              </a:ext>
            </a:extLst>
          </p:cNvPr>
          <p:cNvSpPr>
            <a:spLocks noGrp="1"/>
          </p:cNvSpPr>
          <p:nvPr>
            <p:ph type="dt" sz="half" idx="10"/>
          </p:nvPr>
        </p:nvSpPr>
        <p:spPr/>
        <p:txBody>
          <a:bodyPr/>
          <a:lstStyle/>
          <a:p>
            <a:fld id="{C23E6603-088C-4980-A76B-68F11CE8ED38}" type="datetimeFigureOut">
              <a:rPr lang="en-US" smtClean="0"/>
              <a:t>9/13/2021</a:t>
            </a:fld>
            <a:endParaRPr lang="en-US"/>
          </a:p>
        </p:txBody>
      </p:sp>
      <p:sp>
        <p:nvSpPr>
          <p:cNvPr id="3" name="Footer Placeholder 2">
            <a:extLst>
              <a:ext uri="{FF2B5EF4-FFF2-40B4-BE49-F238E27FC236}">
                <a16:creationId xmlns:a16="http://schemas.microsoft.com/office/drawing/2014/main" xmlns="" id="{0B1A153D-7A62-415E-8A1E-7EB4CEAA6ED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01970966-BC2B-45BE-B2E6-3B0B255CC130}"/>
              </a:ext>
            </a:extLst>
          </p:cNvPr>
          <p:cNvSpPr>
            <a:spLocks noGrp="1"/>
          </p:cNvSpPr>
          <p:nvPr>
            <p:ph type="sldNum" sz="quarter" idx="12"/>
          </p:nvPr>
        </p:nvSpPr>
        <p:spPr/>
        <p:txBody>
          <a:bodyPr/>
          <a:lstStyle/>
          <a:p>
            <a:fld id="{2A9ABF06-DFE7-49D5-9BEE-FDFD5B65EA20}" type="slidenum">
              <a:rPr lang="en-US" smtClean="0"/>
              <a:t>‹#›</a:t>
            </a:fld>
            <a:endParaRPr lang="en-US"/>
          </a:p>
        </p:txBody>
      </p:sp>
    </p:spTree>
    <p:extLst>
      <p:ext uri="{BB962C8B-B14F-4D97-AF65-F5344CB8AC3E}">
        <p14:creationId xmlns:p14="http://schemas.microsoft.com/office/powerpoint/2010/main" val="40020988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6621483-5E01-4BE7-BEB3-A50980FCD6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81329A9F-A219-45FF-AAD3-887CD0C1443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93D85C2F-9860-47E2-ABC9-1BEE72E4C5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894C81D4-365C-4459-9F1C-F8F28DA36D67}"/>
              </a:ext>
            </a:extLst>
          </p:cNvPr>
          <p:cNvSpPr>
            <a:spLocks noGrp="1"/>
          </p:cNvSpPr>
          <p:nvPr>
            <p:ph type="dt" sz="half" idx="10"/>
          </p:nvPr>
        </p:nvSpPr>
        <p:spPr/>
        <p:txBody>
          <a:bodyPr/>
          <a:lstStyle/>
          <a:p>
            <a:fld id="{C23E6603-088C-4980-A76B-68F11CE8ED38}" type="datetimeFigureOut">
              <a:rPr lang="en-US" smtClean="0"/>
              <a:t>9/13/2021</a:t>
            </a:fld>
            <a:endParaRPr lang="en-US"/>
          </a:p>
        </p:txBody>
      </p:sp>
      <p:sp>
        <p:nvSpPr>
          <p:cNvPr id="6" name="Footer Placeholder 5">
            <a:extLst>
              <a:ext uri="{FF2B5EF4-FFF2-40B4-BE49-F238E27FC236}">
                <a16:creationId xmlns:a16="http://schemas.microsoft.com/office/drawing/2014/main" xmlns="" id="{BAD53760-BB89-41FB-AB23-B2E16A477A3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E56E9EA5-78E8-4CC7-9239-6DB1B98F7D9C}"/>
              </a:ext>
            </a:extLst>
          </p:cNvPr>
          <p:cNvSpPr>
            <a:spLocks noGrp="1"/>
          </p:cNvSpPr>
          <p:nvPr>
            <p:ph type="sldNum" sz="quarter" idx="12"/>
          </p:nvPr>
        </p:nvSpPr>
        <p:spPr/>
        <p:txBody>
          <a:bodyPr/>
          <a:lstStyle/>
          <a:p>
            <a:fld id="{2A9ABF06-DFE7-49D5-9BEE-FDFD5B65EA20}" type="slidenum">
              <a:rPr lang="en-US" smtClean="0"/>
              <a:t>‹#›</a:t>
            </a:fld>
            <a:endParaRPr lang="en-US"/>
          </a:p>
        </p:txBody>
      </p:sp>
    </p:spTree>
    <p:extLst>
      <p:ext uri="{BB962C8B-B14F-4D97-AF65-F5344CB8AC3E}">
        <p14:creationId xmlns:p14="http://schemas.microsoft.com/office/powerpoint/2010/main" val="15418836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1441807-05B2-43D4-BE21-B37701E650F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17A932E9-E333-495B-B971-7B0B31B645D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F306E290-589C-479F-BB58-5F481D6F10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02B0A400-B250-4C57-BA22-9758BBDF01A3}"/>
              </a:ext>
            </a:extLst>
          </p:cNvPr>
          <p:cNvSpPr>
            <a:spLocks noGrp="1"/>
          </p:cNvSpPr>
          <p:nvPr>
            <p:ph type="dt" sz="half" idx="10"/>
          </p:nvPr>
        </p:nvSpPr>
        <p:spPr/>
        <p:txBody>
          <a:bodyPr/>
          <a:lstStyle/>
          <a:p>
            <a:fld id="{C23E6603-088C-4980-A76B-68F11CE8ED38}" type="datetimeFigureOut">
              <a:rPr lang="en-US" smtClean="0"/>
              <a:t>9/13/2021</a:t>
            </a:fld>
            <a:endParaRPr lang="en-US"/>
          </a:p>
        </p:txBody>
      </p:sp>
      <p:sp>
        <p:nvSpPr>
          <p:cNvPr id="6" name="Footer Placeholder 5">
            <a:extLst>
              <a:ext uri="{FF2B5EF4-FFF2-40B4-BE49-F238E27FC236}">
                <a16:creationId xmlns:a16="http://schemas.microsoft.com/office/drawing/2014/main" xmlns="" id="{0A8995B3-DEAC-476C-9446-10BA972491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81E58861-E1CA-4F71-B57C-AAA2B9D7FF21}"/>
              </a:ext>
            </a:extLst>
          </p:cNvPr>
          <p:cNvSpPr>
            <a:spLocks noGrp="1"/>
          </p:cNvSpPr>
          <p:nvPr>
            <p:ph type="sldNum" sz="quarter" idx="12"/>
          </p:nvPr>
        </p:nvSpPr>
        <p:spPr/>
        <p:txBody>
          <a:bodyPr/>
          <a:lstStyle/>
          <a:p>
            <a:fld id="{2A9ABF06-DFE7-49D5-9BEE-FDFD5B65EA20}" type="slidenum">
              <a:rPr lang="en-US" smtClean="0"/>
              <a:t>‹#›</a:t>
            </a:fld>
            <a:endParaRPr lang="en-US"/>
          </a:p>
        </p:txBody>
      </p:sp>
    </p:spTree>
    <p:extLst>
      <p:ext uri="{BB962C8B-B14F-4D97-AF65-F5344CB8AC3E}">
        <p14:creationId xmlns:p14="http://schemas.microsoft.com/office/powerpoint/2010/main" val="1251989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35D879BC-1318-4B9C-9BC0-AAFC79B81A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E7FA6D9C-FFF1-4CBB-A15D-79412B781B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024C3BB-FEF7-4089-94B9-E2B0FD8C84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3E6603-088C-4980-A76B-68F11CE8ED38}" type="datetimeFigureOut">
              <a:rPr lang="en-US" smtClean="0"/>
              <a:t>9/13/2021</a:t>
            </a:fld>
            <a:endParaRPr lang="en-US"/>
          </a:p>
        </p:txBody>
      </p:sp>
      <p:sp>
        <p:nvSpPr>
          <p:cNvPr id="5" name="Footer Placeholder 4">
            <a:extLst>
              <a:ext uri="{FF2B5EF4-FFF2-40B4-BE49-F238E27FC236}">
                <a16:creationId xmlns:a16="http://schemas.microsoft.com/office/drawing/2014/main" xmlns="" id="{FAF7EE5F-EAC4-425D-B2C7-A8506705733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76FCE8C7-4B55-4E48-94BB-CBECD277F53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9ABF06-DFE7-49D5-9BEE-FDFD5B65EA20}" type="slidenum">
              <a:rPr lang="en-US" smtClean="0"/>
              <a:t>‹#›</a:t>
            </a:fld>
            <a:endParaRPr lang="en-US"/>
          </a:p>
        </p:txBody>
      </p:sp>
    </p:spTree>
    <p:extLst>
      <p:ext uri="{BB962C8B-B14F-4D97-AF65-F5344CB8AC3E}">
        <p14:creationId xmlns:p14="http://schemas.microsoft.com/office/powerpoint/2010/main" val="27913981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2BC4D63D-4463-47BF-B5A4-C682B067146E}"/>
              </a:ext>
            </a:extLst>
          </p:cNvPr>
          <p:cNvSpPr txBox="1"/>
          <p:nvPr/>
        </p:nvSpPr>
        <p:spPr>
          <a:xfrm>
            <a:off x="3739244" y="3059668"/>
            <a:ext cx="6093822" cy="646331"/>
          </a:xfrm>
          <a:prstGeom prst="rect">
            <a:avLst/>
          </a:prstGeom>
          <a:noFill/>
        </p:spPr>
        <p:txBody>
          <a:bodyPr wrap="square">
            <a:spAutoFit/>
          </a:bodyPr>
          <a:lstStyle/>
          <a:p>
            <a:pPr algn="ctr"/>
            <a:r>
              <a:rPr lang="en-US" sz="3600" dirty="0">
                <a:solidFill>
                  <a:srgbClr val="FF0000"/>
                </a:solidFill>
                <a:latin typeface="Times New Roman" panose="02020603050405020304" pitchFamily="18" charset="0"/>
                <a:cs typeface="Times New Roman" panose="02020603050405020304" pitchFamily="18" charset="0"/>
              </a:rPr>
              <a:t>DIFFERENTIAL DIAGNOSIS</a:t>
            </a:r>
          </a:p>
        </p:txBody>
      </p:sp>
    </p:spTree>
    <p:extLst>
      <p:ext uri="{BB962C8B-B14F-4D97-AF65-F5344CB8AC3E}">
        <p14:creationId xmlns:p14="http://schemas.microsoft.com/office/powerpoint/2010/main" val="16912503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6ED7440-0EDF-4BB6-810C-88CB1264E3B8}"/>
              </a:ext>
            </a:extLst>
          </p:cNvPr>
          <p:cNvSpPr>
            <a:spLocks noGrp="1"/>
          </p:cNvSpPr>
          <p:nvPr>
            <p:ph type="title"/>
          </p:nvPr>
        </p:nvSpPr>
        <p:spPr/>
        <p:txBody>
          <a:bodyPr/>
          <a:lstStyle/>
          <a:p>
            <a:r>
              <a:rPr lang="en-US" dirty="0">
                <a:solidFill>
                  <a:srgbClr val="FF0000"/>
                </a:solidFill>
                <a:latin typeface="Times New Roman" panose="02020603050405020304" pitchFamily="18" charset="0"/>
                <a:cs typeface="Times New Roman" panose="02020603050405020304" pitchFamily="18" charset="0"/>
              </a:rPr>
              <a:t>Symptoms</a:t>
            </a:r>
          </a:p>
        </p:txBody>
      </p:sp>
      <p:sp>
        <p:nvSpPr>
          <p:cNvPr id="3" name="Content Placeholder 2">
            <a:extLst>
              <a:ext uri="{FF2B5EF4-FFF2-40B4-BE49-F238E27FC236}">
                <a16:creationId xmlns:a16="http://schemas.microsoft.com/office/drawing/2014/main" xmlns="" id="{78C8663F-5064-4B20-A939-9C4683E2F7D1}"/>
              </a:ext>
            </a:extLst>
          </p:cNvPr>
          <p:cNvSpPr>
            <a:spLocks noGrp="1"/>
          </p:cNvSpPr>
          <p:nvPr>
            <p:ph idx="1"/>
          </p:nvPr>
        </p:nvSpPr>
        <p:spPr>
          <a:xfrm>
            <a:off x="838200" y="1357745"/>
            <a:ext cx="10515600" cy="4819218"/>
          </a:xfrm>
        </p:spPr>
        <p:txBody>
          <a:bodyPr/>
          <a:lstStyle/>
          <a:p>
            <a:r>
              <a:rPr lang="en-US" dirty="0">
                <a:latin typeface="Times New Roman" panose="02020603050405020304" pitchFamily="18" charset="0"/>
                <a:cs typeface="Times New Roman" panose="02020603050405020304" pitchFamily="18" charset="0"/>
              </a:rPr>
              <a:t>Symptoms associated with lung cancer include fatigue, excessive coughs, breathlessness, loss of appetite, continuous loss of weight, sore throat, chest pain, and sometimes coughing out blood </a:t>
            </a:r>
            <a:r>
              <a:rPr lang="en-US" dirty="0" smtClean="0">
                <a:latin typeface="Times New Roman" panose="02020603050405020304" pitchFamily="18" charset="0"/>
                <a:cs typeface="Times New Roman" panose="02020603050405020304" pitchFamily="18" charset="0"/>
              </a:rPr>
              <a:t>or phlegm (de </a:t>
            </a:r>
            <a:r>
              <a:rPr lang="en-US" dirty="0">
                <a:latin typeface="Times New Roman" panose="02020603050405020304" pitchFamily="18" charset="0"/>
                <a:cs typeface="Times New Roman" panose="02020603050405020304" pitchFamily="18" charset="0"/>
              </a:rPr>
              <a:t>Groot et al., 2018). </a:t>
            </a:r>
          </a:p>
          <a:p>
            <a:r>
              <a:rPr lang="en-US" dirty="0">
                <a:latin typeface="Times New Roman" panose="02020603050405020304" pitchFamily="18" charset="0"/>
                <a:cs typeface="Times New Roman" panose="02020603050405020304" pitchFamily="18" charset="0"/>
              </a:rPr>
              <a:t>Other signs may include recurring bronchitis or pneumonia infections</a:t>
            </a:r>
            <a:r>
              <a:rPr lang="en-US" dirty="0" smtClean="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74953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F70FBFB-0A2D-4E3B-A780-949B7DB15CE7}"/>
              </a:ext>
            </a:extLst>
          </p:cNvPr>
          <p:cNvSpPr>
            <a:spLocks noGrp="1"/>
          </p:cNvSpPr>
          <p:nvPr>
            <p:ph type="title"/>
          </p:nvPr>
        </p:nvSpPr>
        <p:spPr/>
        <p:txBody>
          <a:bodyPr/>
          <a:lstStyle/>
          <a:p>
            <a:pPr algn="ctr"/>
            <a:r>
              <a:rPr lang="en-US" dirty="0">
                <a:solidFill>
                  <a:srgbClr val="FF0000"/>
                </a:solidFill>
                <a:latin typeface="Times New Roman" panose="02020603050405020304" pitchFamily="18" charset="0"/>
                <a:cs typeface="Times New Roman" panose="02020603050405020304" pitchFamily="18" charset="0"/>
              </a:rPr>
              <a:t>Diagnosis and Treatment</a:t>
            </a:r>
          </a:p>
        </p:txBody>
      </p:sp>
      <p:sp>
        <p:nvSpPr>
          <p:cNvPr id="3" name="Content Placeholder 2">
            <a:extLst>
              <a:ext uri="{FF2B5EF4-FFF2-40B4-BE49-F238E27FC236}">
                <a16:creationId xmlns:a16="http://schemas.microsoft.com/office/drawing/2014/main" xmlns="" id="{AA1CAAFA-F524-43A8-A304-C3049AEBC30E}"/>
              </a:ext>
            </a:extLst>
          </p:cNvPr>
          <p:cNvSpPr>
            <a:spLocks noGrp="1"/>
          </p:cNvSpPr>
          <p:nvPr>
            <p:ph idx="1"/>
          </p:nvPr>
        </p:nvSpPr>
        <p:spPr/>
        <p:txBody>
          <a:bodyPr>
            <a:normAutofit fontScale="70000" lnSpcReduction="20000"/>
          </a:bodyPr>
          <a:lstStyle/>
          <a:p>
            <a:r>
              <a:rPr lang="en-US" dirty="0">
                <a:latin typeface="Times New Roman" panose="02020603050405020304" pitchFamily="18" charset="0"/>
                <a:cs typeface="Times New Roman" panose="02020603050405020304" pitchFamily="18" charset="0"/>
              </a:rPr>
              <a:t>A chest x-ray test is necessary to confirm whether the patient has any swellings in the lungs. A pulmonary function test is also helpful in determining whether there are any foreign swellings in the lungs. </a:t>
            </a:r>
            <a:r>
              <a:rPr lang="en-US" dirty="0" smtClean="0">
                <a:solidFill>
                  <a:schemeClr val="accent6"/>
                </a:solidFill>
                <a:latin typeface="Times New Roman" panose="02020603050405020304" pitchFamily="18" charset="0"/>
                <a:cs typeface="Times New Roman" panose="02020603050405020304" pitchFamily="18" charset="0"/>
              </a:rPr>
              <a:t>A biopsy is essential in providing a diagnosis or lung cancer</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Lung cancer can be treated </a:t>
            </a:r>
            <a:r>
              <a:rPr lang="en-US" dirty="0" smtClean="0">
                <a:latin typeface="Times New Roman" panose="02020603050405020304" pitchFamily="18" charset="0"/>
                <a:cs typeface="Times New Roman" panose="02020603050405020304" pitchFamily="18" charset="0"/>
              </a:rPr>
              <a:t>through:</a:t>
            </a:r>
          </a:p>
          <a:p>
            <a:pPr marL="514350" indent="-514350">
              <a:buAutoNum type="arabicPeriod"/>
            </a:pPr>
            <a:r>
              <a:rPr lang="en-US" dirty="0" smtClean="0">
                <a:latin typeface="Times New Roman" panose="02020603050405020304" pitchFamily="18" charset="0"/>
                <a:cs typeface="Times New Roman" panose="02020603050405020304" pitchFamily="18" charset="0"/>
              </a:rPr>
              <a:t>surgery </a:t>
            </a:r>
            <a:r>
              <a:rPr lang="en-US" dirty="0">
                <a:latin typeface="Times New Roman" panose="02020603050405020304" pitchFamily="18" charset="0"/>
                <a:cs typeface="Times New Roman" panose="02020603050405020304" pitchFamily="18" charset="0"/>
              </a:rPr>
              <a:t>to remove the tumors in the lungs. </a:t>
            </a:r>
            <a:endParaRPr lang="en-US" dirty="0" smtClean="0">
              <a:latin typeface="Times New Roman" panose="02020603050405020304" pitchFamily="18" charset="0"/>
              <a:cs typeface="Times New Roman" panose="02020603050405020304" pitchFamily="18" charset="0"/>
            </a:endParaRPr>
          </a:p>
          <a:p>
            <a:pPr marL="514350" indent="-514350">
              <a:buAutoNum type="arabicPeriod"/>
            </a:pPr>
            <a:r>
              <a:rPr lang="en-US" dirty="0" smtClean="0">
                <a:latin typeface="Times New Roman" panose="02020603050405020304" pitchFamily="18" charset="0"/>
                <a:cs typeface="Times New Roman" panose="02020603050405020304" pitchFamily="18" charset="0"/>
              </a:rPr>
              <a:t>Chemotherapy </a:t>
            </a:r>
            <a:r>
              <a:rPr lang="en-US" dirty="0">
                <a:latin typeface="Times New Roman" panose="02020603050405020304" pitchFamily="18" charset="0"/>
                <a:cs typeface="Times New Roman" panose="02020603050405020304" pitchFamily="18" charset="0"/>
              </a:rPr>
              <a:t>may also be done to shrink the size of the tumor(s) or kill the cancer. </a:t>
            </a:r>
            <a:endParaRPr lang="en-US" dirty="0" smtClean="0">
              <a:latin typeface="Times New Roman" panose="02020603050405020304" pitchFamily="18" charset="0"/>
              <a:cs typeface="Times New Roman" panose="02020603050405020304" pitchFamily="18" charset="0"/>
            </a:endParaRPr>
          </a:p>
          <a:p>
            <a:pPr marL="514350" indent="-514350">
              <a:buAutoNum type="arabicPeriod"/>
            </a:pPr>
            <a:r>
              <a:rPr lang="en-US" dirty="0" smtClean="0">
                <a:latin typeface="Times New Roman" panose="02020603050405020304" pitchFamily="18" charset="0"/>
                <a:cs typeface="Times New Roman" panose="02020603050405020304" pitchFamily="18" charset="0"/>
              </a:rPr>
              <a:t>Targeted </a:t>
            </a:r>
            <a:r>
              <a:rPr lang="en-US" dirty="0">
                <a:latin typeface="Times New Roman" panose="02020603050405020304" pitchFamily="18" charset="0"/>
                <a:cs typeface="Times New Roman" panose="02020603050405020304" pitchFamily="18" charset="0"/>
              </a:rPr>
              <a:t>therapy can also be used as a form of treatment, with medications being administered to inhibit the growth or spread of the cancerous tumor. </a:t>
            </a:r>
            <a:endParaRPr lang="en-US" dirty="0" smtClean="0">
              <a:latin typeface="Times New Roman" panose="02020603050405020304" pitchFamily="18" charset="0"/>
              <a:cs typeface="Times New Roman" panose="02020603050405020304" pitchFamily="18" charset="0"/>
            </a:endParaRPr>
          </a:p>
          <a:p>
            <a:pPr marL="514350" indent="-514350">
              <a:buAutoNum type="arabicPeriod"/>
            </a:pPr>
            <a:r>
              <a:rPr lang="en-US" dirty="0" smtClean="0">
                <a:latin typeface="Times New Roman" panose="02020603050405020304" pitchFamily="18" charset="0"/>
                <a:cs typeface="Times New Roman" panose="02020603050405020304" pitchFamily="18" charset="0"/>
              </a:rPr>
              <a:t>Radiation </a:t>
            </a:r>
            <a:r>
              <a:rPr lang="en-US" dirty="0">
                <a:latin typeface="Times New Roman" panose="02020603050405020304" pitchFamily="18" charset="0"/>
                <a:cs typeface="Times New Roman" panose="02020603050405020304" pitchFamily="18" charset="0"/>
              </a:rPr>
              <a:t>can be used to kill the tumors by exposing them to very high-energy rays. </a:t>
            </a:r>
          </a:p>
          <a:p>
            <a:r>
              <a:rPr lang="en-US" dirty="0" smtClean="0">
                <a:solidFill>
                  <a:schemeClr val="accent6"/>
                </a:solidFill>
                <a:latin typeface="Times New Roman" panose="02020603050405020304" pitchFamily="18" charset="0"/>
                <a:cs typeface="Times New Roman" panose="02020603050405020304" pitchFamily="18" charset="0"/>
              </a:rPr>
              <a:t>Treatment of lung cancer is not an assurance of healing, severe cases can only be managed but not fully treated.</a:t>
            </a:r>
          </a:p>
          <a:p>
            <a:r>
              <a:rPr lang="en-US" dirty="0" smtClean="0">
                <a:latin typeface="Times New Roman" panose="02020603050405020304" pitchFamily="18" charset="0"/>
                <a:cs typeface="Times New Roman" panose="02020603050405020304" pitchFamily="18" charset="0"/>
              </a:rPr>
              <a:t>This </a:t>
            </a:r>
            <a:r>
              <a:rPr lang="en-US" dirty="0">
                <a:latin typeface="Times New Roman" panose="02020603050405020304" pitchFamily="18" charset="0"/>
                <a:cs typeface="Times New Roman" panose="02020603050405020304" pitchFamily="18" charset="0"/>
              </a:rPr>
              <a:t>disease shows symptoms similar to Covid-19, like fatigue and difficulty in breathing. </a:t>
            </a:r>
            <a:r>
              <a:rPr lang="en-US" dirty="0" smtClean="0">
                <a:latin typeface="Times New Roman" panose="02020603050405020304" pitchFamily="18" charset="0"/>
                <a:cs typeface="Times New Roman" panose="02020603050405020304" pitchFamily="18" charset="0"/>
              </a:rPr>
              <a:t>Since </a:t>
            </a:r>
            <a:r>
              <a:rPr lang="en-US" dirty="0">
                <a:latin typeface="Times New Roman" panose="02020603050405020304" pitchFamily="18" charset="0"/>
                <a:cs typeface="Times New Roman" panose="02020603050405020304" pitchFamily="18" charset="0"/>
              </a:rPr>
              <a:t>the patient smokes one pack of tobacco per day, his chances of contracting lung cancer were high. </a:t>
            </a:r>
          </a:p>
          <a:p>
            <a:r>
              <a:rPr lang="en-US" dirty="0">
                <a:latin typeface="Times New Roman" panose="02020603050405020304" pitchFamily="18" charset="0"/>
                <a:cs typeface="Times New Roman" panose="02020603050405020304" pitchFamily="18" charset="0"/>
              </a:rPr>
              <a:t>However, the patient exhibited no known allergies or previous medical history suggesting lung cancer.</a:t>
            </a:r>
          </a:p>
          <a:p>
            <a:endParaRPr lang="en-US" dirty="0"/>
          </a:p>
        </p:txBody>
      </p:sp>
    </p:spTree>
    <p:extLst>
      <p:ext uri="{BB962C8B-B14F-4D97-AF65-F5344CB8AC3E}">
        <p14:creationId xmlns:p14="http://schemas.microsoft.com/office/powerpoint/2010/main" val="35240977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6"/>
                </a:solidFill>
              </a:rPr>
              <a:t>Prevention</a:t>
            </a:r>
            <a:endParaRPr lang="en-US" dirty="0">
              <a:solidFill>
                <a:schemeClr val="accent6"/>
              </a:solidFill>
            </a:endParaRPr>
          </a:p>
        </p:txBody>
      </p:sp>
      <p:sp>
        <p:nvSpPr>
          <p:cNvPr id="3" name="Content Placeholder 2"/>
          <p:cNvSpPr>
            <a:spLocks noGrp="1"/>
          </p:cNvSpPr>
          <p:nvPr>
            <p:ph idx="1"/>
          </p:nvPr>
        </p:nvSpPr>
        <p:spPr>
          <a:xfrm>
            <a:off x="838200" y="1413164"/>
            <a:ext cx="10515600" cy="4763799"/>
          </a:xfrm>
        </p:spPr>
        <p:txBody>
          <a:bodyPr/>
          <a:lstStyle/>
          <a:p>
            <a:r>
              <a:rPr lang="en-US" dirty="0" smtClean="0">
                <a:solidFill>
                  <a:schemeClr val="accent6"/>
                </a:solidFill>
              </a:rPr>
              <a:t>Lung cancer can be prevented through the stop of smoking tobacco. This involves stopping direct smoking and keeping from smoking areas to avoid secondhand smoke.</a:t>
            </a:r>
          </a:p>
          <a:p>
            <a:r>
              <a:rPr lang="en-US" dirty="0" smtClean="0">
                <a:solidFill>
                  <a:schemeClr val="accent6"/>
                </a:solidFill>
              </a:rPr>
              <a:t>Keeping away from areas with polluted air may also reduce the chances of developing lung cancer.</a:t>
            </a:r>
          </a:p>
          <a:p>
            <a:r>
              <a:rPr lang="en-US" dirty="0" smtClean="0">
                <a:solidFill>
                  <a:schemeClr val="accent6"/>
                </a:solidFill>
              </a:rPr>
              <a:t>Early screening of lung cancer is essential in preventing its spread. Lung cancer may spread to other parts of the body if not detected early. This may make it more difficult to treat or manage.</a:t>
            </a:r>
            <a:endParaRPr lang="en-US" dirty="0">
              <a:solidFill>
                <a:schemeClr val="accent6"/>
              </a:solidFill>
            </a:endParaRPr>
          </a:p>
        </p:txBody>
      </p:sp>
    </p:spTree>
    <p:extLst>
      <p:ext uri="{BB962C8B-B14F-4D97-AF65-F5344CB8AC3E}">
        <p14:creationId xmlns:p14="http://schemas.microsoft.com/office/powerpoint/2010/main" val="13939439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FE8A0BC-3EA6-4D3E-BE63-E033A51861BB}"/>
              </a:ext>
            </a:extLst>
          </p:cNvPr>
          <p:cNvSpPr>
            <a:spLocks noGrp="1"/>
          </p:cNvSpPr>
          <p:nvPr>
            <p:ph type="title"/>
          </p:nvPr>
        </p:nvSpPr>
        <p:spPr/>
        <p:txBody>
          <a:bodyPr/>
          <a:lstStyle/>
          <a:p>
            <a:pPr algn="ctr"/>
            <a:r>
              <a:rPr lang="en-US" dirty="0">
                <a:solidFill>
                  <a:srgbClr val="FF0000"/>
                </a:solidFill>
                <a:latin typeface="Times New Roman" panose="02020603050405020304" pitchFamily="18" charset="0"/>
                <a:cs typeface="Times New Roman" panose="02020603050405020304" pitchFamily="18" charset="0"/>
              </a:rPr>
              <a:t>3.	Influenza</a:t>
            </a:r>
          </a:p>
        </p:txBody>
      </p:sp>
      <p:sp>
        <p:nvSpPr>
          <p:cNvPr id="3" name="Content Placeholder 2">
            <a:extLst>
              <a:ext uri="{FF2B5EF4-FFF2-40B4-BE49-F238E27FC236}">
                <a16:creationId xmlns:a16="http://schemas.microsoft.com/office/drawing/2014/main" xmlns="" id="{B878518E-FC6F-4667-9EDE-E054BFC0DBAC}"/>
              </a:ext>
            </a:extLst>
          </p:cNvPr>
          <p:cNvSpPr>
            <a:spLocks noGrp="1"/>
          </p:cNvSpPr>
          <p:nvPr>
            <p:ph idx="1"/>
          </p:nvPr>
        </p:nvSpPr>
        <p:spPr/>
        <p:txBody>
          <a:bodyPr>
            <a:normAutofit fontScale="92500" lnSpcReduction="20000"/>
          </a:bodyPr>
          <a:lstStyle/>
          <a:p>
            <a:pPr marL="0" indent="0">
              <a:buNone/>
            </a:pPr>
            <a:r>
              <a:rPr lang="en-US" dirty="0">
                <a:solidFill>
                  <a:srgbClr val="FF0000"/>
                </a:solidFill>
                <a:latin typeface="Times New Roman" panose="02020603050405020304" pitchFamily="18" charset="0"/>
                <a:cs typeface="Times New Roman" panose="02020603050405020304" pitchFamily="18" charset="0"/>
              </a:rPr>
              <a:t>Definition and Causes</a:t>
            </a:r>
          </a:p>
          <a:p>
            <a:r>
              <a:rPr lang="en-US" dirty="0">
                <a:latin typeface="Times New Roman" panose="02020603050405020304" pitchFamily="18" charset="0"/>
                <a:cs typeface="Times New Roman" panose="02020603050405020304" pitchFamily="18" charset="0"/>
              </a:rPr>
              <a:t>Influenza, also called flu, is a viral infection that attacks the respiratory system. </a:t>
            </a:r>
            <a:r>
              <a:rPr lang="en-US" dirty="0">
                <a:solidFill>
                  <a:schemeClr val="accent6"/>
                </a:solidFill>
                <a:latin typeface="Times New Roman" panose="02020603050405020304" pitchFamily="18" charset="0"/>
                <a:cs typeface="Times New Roman" panose="02020603050405020304" pitchFamily="18" charset="0"/>
              </a:rPr>
              <a:t>The disease is caused by the influenza virus that affects the nose, lungs, and throat. </a:t>
            </a:r>
            <a:r>
              <a:rPr lang="en-US" dirty="0" smtClean="0">
                <a:solidFill>
                  <a:schemeClr val="accent6"/>
                </a:solidFill>
                <a:latin typeface="Times New Roman" panose="02020603050405020304" pitchFamily="18" charset="0"/>
                <a:cs typeface="Times New Roman" panose="02020603050405020304" pitchFamily="18" charset="0"/>
              </a:rPr>
              <a:t>Untreated influenza may develop into pneumonia from the influenza virus or from a bacterial infection. Influenza occurs in different strains.</a:t>
            </a:r>
            <a:endParaRPr lang="en-US" dirty="0">
              <a:solidFill>
                <a:schemeClr val="accent6"/>
              </a:solidFill>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S</a:t>
            </a:r>
            <a:r>
              <a:rPr lang="en-US" dirty="0" smtClean="0">
                <a:latin typeface="Times New Roman" panose="02020603050405020304" pitchFamily="18" charset="0"/>
                <a:cs typeface="Times New Roman" panose="02020603050405020304" pitchFamily="18" charset="0"/>
              </a:rPr>
              <a:t>ome </a:t>
            </a:r>
            <a:r>
              <a:rPr lang="en-US" dirty="0">
                <a:latin typeface="Times New Roman" panose="02020603050405020304" pitchFamily="18" charset="0"/>
                <a:cs typeface="Times New Roman" panose="02020603050405020304" pitchFamily="18" charset="0"/>
              </a:rPr>
              <a:t>strains of influenza can be deadly, especially to high-risk groups, including infants, pregnant women, the immuno-compromised, and those with pre-existing chronic infections (Mattila et al., 2021). </a:t>
            </a:r>
            <a:endParaRPr lang="en-US" dirty="0" smtClean="0">
              <a:latin typeface="Times New Roman" panose="02020603050405020304" pitchFamily="18" charset="0"/>
              <a:cs typeface="Times New Roman" panose="02020603050405020304" pitchFamily="18" charset="0"/>
            </a:endParaRPr>
          </a:p>
          <a:p>
            <a:r>
              <a:rPr lang="en-US" dirty="0" smtClean="0">
                <a:solidFill>
                  <a:schemeClr val="accent6"/>
                </a:solidFill>
                <a:latin typeface="Times New Roman" panose="02020603050405020304" pitchFamily="18" charset="0"/>
                <a:cs typeface="Times New Roman" panose="02020603050405020304" pitchFamily="18" charset="0"/>
              </a:rPr>
              <a:t>The disease is spread when an infected person talks, coughs, sneezes; releasing infected particles into the air which can land on the nose or mouth of a healthy person and find its way to the respiratory system. </a:t>
            </a:r>
            <a:endParaRPr lang="en-US" dirty="0">
              <a:solidFill>
                <a:schemeClr val="accent6"/>
              </a:solidFill>
              <a:latin typeface="Times New Roman" panose="02020603050405020304" pitchFamily="18" charset="0"/>
              <a:cs typeface="Times New Roman" panose="02020603050405020304" pitchFamily="18" charset="0"/>
            </a:endParaRPr>
          </a:p>
          <a:p>
            <a:pPr marL="0" indent="0">
              <a:buNone/>
            </a:pPr>
            <a:r>
              <a:rPr lang="en-US" dirty="0" smtClean="0">
                <a:solidFill>
                  <a:schemeClr val="accent6"/>
                </a:solidFill>
                <a:latin typeface="Times New Roman" panose="02020603050405020304" pitchFamily="18" charset="0"/>
                <a:cs typeface="Times New Roman" panose="02020603050405020304" pitchFamily="18" charset="0"/>
              </a:rPr>
              <a:t> </a:t>
            </a:r>
            <a:endParaRPr lang="en-US" dirty="0">
              <a:solidFill>
                <a:schemeClr val="accent6"/>
              </a:solidFill>
              <a:latin typeface="Times New Roman" panose="02020603050405020304" pitchFamily="18" charset="0"/>
              <a:cs typeface="Times New Roman" panose="02020603050405020304" pitchFamily="18" charset="0"/>
            </a:endParaRPr>
          </a:p>
          <a:p>
            <a:endParaRPr lang="en-US"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70411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1FC87E9-6860-4FAA-BFC8-BF56D059B369}"/>
              </a:ext>
            </a:extLst>
          </p:cNvPr>
          <p:cNvSpPr>
            <a:spLocks noGrp="1"/>
          </p:cNvSpPr>
          <p:nvPr>
            <p:ph type="title"/>
          </p:nvPr>
        </p:nvSpPr>
        <p:spPr/>
        <p:txBody>
          <a:bodyPr/>
          <a:lstStyle/>
          <a:p>
            <a:r>
              <a:rPr lang="en-US" dirty="0">
                <a:solidFill>
                  <a:srgbClr val="FF0000"/>
                </a:solidFill>
                <a:latin typeface="Times New Roman" panose="02020603050405020304" pitchFamily="18" charset="0"/>
                <a:cs typeface="Times New Roman" panose="02020603050405020304" pitchFamily="18" charset="0"/>
              </a:rPr>
              <a:t>Symptoms </a:t>
            </a:r>
          </a:p>
        </p:txBody>
      </p:sp>
      <p:sp>
        <p:nvSpPr>
          <p:cNvPr id="3" name="Content Placeholder 2">
            <a:extLst>
              <a:ext uri="{FF2B5EF4-FFF2-40B4-BE49-F238E27FC236}">
                <a16:creationId xmlns:a16="http://schemas.microsoft.com/office/drawing/2014/main" xmlns="" id="{00F8D09C-47B7-4C75-A5EB-42C5B2838848}"/>
              </a:ext>
            </a:extLst>
          </p:cNvPr>
          <p:cNvSpPr>
            <a:spLocks noGrp="1"/>
          </p:cNvSpPr>
          <p:nvPr>
            <p:ph idx="1"/>
          </p:nvPr>
        </p:nvSpPr>
        <p:spPr>
          <a:xfrm>
            <a:off x="838200" y="1427018"/>
            <a:ext cx="10515600" cy="4749945"/>
          </a:xfrm>
        </p:spPr>
        <p:txBody>
          <a:bodyPr>
            <a:normAutofit fontScale="92500" lnSpcReduction="10000"/>
          </a:bodyPr>
          <a:lstStyle/>
          <a:p>
            <a:r>
              <a:rPr lang="en-US" dirty="0">
                <a:latin typeface="Times New Roman" panose="02020603050405020304" pitchFamily="18" charset="0"/>
                <a:cs typeface="Times New Roman" panose="02020603050405020304" pitchFamily="18" charset="0"/>
              </a:rPr>
              <a:t>The symptoms include fever, fatigue, body pains, headache, coughs, malaise, and trachea inflammation. </a:t>
            </a:r>
            <a:r>
              <a:rPr lang="en-US" dirty="0" smtClean="0">
                <a:latin typeface="Times New Roman" panose="02020603050405020304" pitchFamily="18" charset="0"/>
                <a:cs typeface="Times New Roman" panose="02020603050405020304" pitchFamily="18" charset="0"/>
              </a:rPr>
              <a:t>These symptoms normally begin to show a few days after exposure and may last more than </a:t>
            </a:r>
            <a:r>
              <a:rPr lang="en-US" dirty="0">
                <a:latin typeface="Times New Roman" panose="02020603050405020304" pitchFamily="18" charset="0"/>
                <a:cs typeface="Times New Roman" panose="02020603050405020304" pitchFamily="18" charset="0"/>
              </a:rPr>
              <a:t>a week (Mattila et al., 2021). </a:t>
            </a:r>
            <a:endParaRPr lang="en-US" dirty="0">
              <a:latin typeface="Times New Roman" panose="02020603050405020304" pitchFamily="18" charset="0"/>
              <a:cs typeface="Times New Roman" panose="02020603050405020304" pitchFamily="18" charset="0"/>
            </a:endParaRPr>
          </a:p>
          <a:p>
            <a:r>
              <a:rPr lang="en-US" dirty="0">
                <a:solidFill>
                  <a:srgbClr val="FF0000"/>
                </a:solidFill>
                <a:latin typeface="Times New Roman" panose="02020603050405020304" pitchFamily="18" charset="0"/>
                <a:cs typeface="Times New Roman" panose="02020603050405020304" pitchFamily="18" charset="0"/>
              </a:rPr>
              <a:t>Management and Treatment</a:t>
            </a:r>
          </a:p>
          <a:p>
            <a:r>
              <a:rPr lang="en-US" dirty="0">
                <a:latin typeface="Times New Roman" panose="02020603050405020304" pitchFamily="18" charset="0"/>
                <a:cs typeface="Times New Roman" panose="02020603050405020304" pitchFamily="18" charset="0"/>
              </a:rPr>
              <a:t>Patients with influenza are advised to take a lot of rest and drink lots of water. </a:t>
            </a:r>
            <a:r>
              <a:rPr lang="en-US" dirty="0" smtClean="0">
                <a:solidFill>
                  <a:schemeClr val="accent6"/>
                </a:solidFill>
                <a:latin typeface="Times New Roman" panose="02020603050405020304" pitchFamily="18" charset="0"/>
                <a:cs typeface="Times New Roman" panose="02020603050405020304" pitchFamily="18" charset="0"/>
              </a:rPr>
              <a:t>This may help the body fight the disease on its own.</a:t>
            </a:r>
            <a:endParaRPr lang="en-US" dirty="0">
              <a:solidFill>
                <a:schemeClr val="accent6"/>
              </a:solidFill>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There is also a vaccine that can help minimize the symptoms and reduce the chances of getting severe infections. </a:t>
            </a:r>
          </a:p>
          <a:p>
            <a:r>
              <a:rPr lang="en-US" dirty="0">
                <a:latin typeface="Times New Roman" panose="02020603050405020304" pitchFamily="18" charset="0"/>
                <a:cs typeface="Times New Roman" panose="02020603050405020304" pitchFamily="18" charset="0"/>
              </a:rPr>
              <a:t>The vaccine is usually administered annually. </a:t>
            </a:r>
          </a:p>
          <a:p>
            <a:r>
              <a:rPr lang="en-US" dirty="0">
                <a:latin typeface="Times New Roman" panose="02020603050405020304" pitchFamily="18" charset="0"/>
                <a:cs typeface="Times New Roman" panose="02020603050405020304" pitchFamily="18" charset="0"/>
              </a:rPr>
              <a:t>Antiviral prescribed and over-the-counter drugs can also be administered to relieve the symptoms of influenza.</a:t>
            </a:r>
          </a:p>
          <a:p>
            <a:endParaRPr lang="en-US" dirty="0"/>
          </a:p>
        </p:txBody>
      </p:sp>
    </p:spTree>
    <p:extLst>
      <p:ext uri="{BB962C8B-B14F-4D97-AF65-F5344CB8AC3E}">
        <p14:creationId xmlns:p14="http://schemas.microsoft.com/office/powerpoint/2010/main" val="30933357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6"/>
                </a:solidFill>
              </a:rPr>
              <a:t>Prevention</a:t>
            </a:r>
            <a:endParaRPr lang="en-US" dirty="0">
              <a:solidFill>
                <a:schemeClr val="accent6"/>
              </a:solidFill>
            </a:endParaRPr>
          </a:p>
        </p:txBody>
      </p:sp>
      <p:sp>
        <p:nvSpPr>
          <p:cNvPr id="3" name="Content Placeholder 2"/>
          <p:cNvSpPr>
            <a:spLocks noGrp="1"/>
          </p:cNvSpPr>
          <p:nvPr>
            <p:ph idx="1"/>
          </p:nvPr>
        </p:nvSpPr>
        <p:spPr>
          <a:xfrm>
            <a:off x="838200" y="1357745"/>
            <a:ext cx="10515600" cy="4819218"/>
          </a:xfrm>
        </p:spPr>
        <p:txBody>
          <a:bodyPr/>
          <a:lstStyle/>
          <a:p>
            <a:r>
              <a:rPr lang="en-US" dirty="0" smtClean="0">
                <a:solidFill>
                  <a:schemeClr val="accent6"/>
                </a:solidFill>
              </a:rPr>
              <a:t>Influenza can be prevented mainly through:</a:t>
            </a:r>
          </a:p>
          <a:p>
            <a:pPr marL="0" indent="0">
              <a:buNone/>
            </a:pPr>
            <a:r>
              <a:rPr lang="en-US" dirty="0" smtClean="0">
                <a:solidFill>
                  <a:schemeClr val="accent6"/>
                </a:solidFill>
              </a:rPr>
              <a:t>	1. Annual flu vaccines. This will ensure that even if the vaccinated person acquires the virus, the symptoms would not become severe.</a:t>
            </a:r>
          </a:p>
          <a:p>
            <a:pPr marL="0" indent="0">
              <a:buNone/>
            </a:pPr>
            <a:r>
              <a:rPr lang="en-US" dirty="0" smtClean="0">
                <a:solidFill>
                  <a:schemeClr val="accent6"/>
                </a:solidFill>
              </a:rPr>
              <a:t>	2. Keeping away from crowded spaces. Keeping distances of more than two meter from those showing symptoms of influenza may significantly reduce the chances of getting infected.</a:t>
            </a:r>
          </a:p>
          <a:p>
            <a:pPr marL="0" indent="0">
              <a:buNone/>
            </a:pPr>
            <a:r>
              <a:rPr lang="en-US" dirty="0" smtClean="0">
                <a:solidFill>
                  <a:schemeClr val="accent6"/>
                </a:solidFill>
              </a:rPr>
              <a:t>	3. Maintaining hygiene will also prevent people from touching their faces with dirty hands that may carry the influenza.</a:t>
            </a:r>
            <a:endParaRPr lang="en-US" dirty="0">
              <a:solidFill>
                <a:schemeClr val="accent6"/>
              </a:solidFill>
            </a:endParaRPr>
          </a:p>
        </p:txBody>
      </p:sp>
    </p:spTree>
    <p:extLst>
      <p:ext uri="{BB962C8B-B14F-4D97-AF65-F5344CB8AC3E}">
        <p14:creationId xmlns:p14="http://schemas.microsoft.com/office/powerpoint/2010/main" val="37309141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3B2DD21-21A6-4B23-BEE1-E037B61F6F4C}"/>
              </a:ext>
            </a:extLst>
          </p:cNvPr>
          <p:cNvSpPr>
            <a:spLocks noGrp="1"/>
          </p:cNvSpPr>
          <p:nvPr>
            <p:ph type="title"/>
          </p:nvPr>
        </p:nvSpPr>
        <p:spPr/>
        <p:txBody>
          <a:bodyPr/>
          <a:lstStyle/>
          <a:p>
            <a:pPr algn="ctr"/>
            <a:r>
              <a:rPr lang="en-US" dirty="0">
                <a:solidFill>
                  <a:srgbClr val="FF0000"/>
                </a:solidFill>
              </a:rPr>
              <a:t>4.</a:t>
            </a:r>
            <a:r>
              <a:rPr lang="en-US" dirty="0">
                <a:solidFill>
                  <a:srgbClr val="FF0000"/>
                </a:solidFill>
                <a:latin typeface="Times New Roman" panose="02020603050405020304" pitchFamily="18" charset="0"/>
                <a:cs typeface="Times New Roman" panose="02020603050405020304" pitchFamily="18" charset="0"/>
              </a:rPr>
              <a:t>	Tuberculosis</a:t>
            </a:r>
          </a:p>
        </p:txBody>
      </p:sp>
      <p:sp>
        <p:nvSpPr>
          <p:cNvPr id="3" name="Content Placeholder 2">
            <a:extLst>
              <a:ext uri="{FF2B5EF4-FFF2-40B4-BE49-F238E27FC236}">
                <a16:creationId xmlns:a16="http://schemas.microsoft.com/office/drawing/2014/main" xmlns="" id="{C7555E2F-D27C-413E-AFC3-EFA7AD937453}"/>
              </a:ext>
            </a:extLst>
          </p:cNvPr>
          <p:cNvSpPr>
            <a:spLocks noGrp="1"/>
          </p:cNvSpPr>
          <p:nvPr>
            <p:ph idx="1"/>
          </p:nvPr>
        </p:nvSpPr>
        <p:spPr/>
        <p:txBody>
          <a:bodyPr>
            <a:normAutofit fontScale="92500"/>
          </a:bodyPr>
          <a:lstStyle/>
          <a:p>
            <a:r>
              <a:rPr lang="en-US" dirty="0">
                <a:solidFill>
                  <a:srgbClr val="FF0000"/>
                </a:solidFill>
                <a:latin typeface="Times New Roman" panose="02020603050405020304" pitchFamily="18" charset="0"/>
                <a:cs typeface="Times New Roman" panose="02020603050405020304" pitchFamily="18" charset="0"/>
              </a:rPr>
              <a:t>Definition and Causes</a:t>
            </a:r>
          </a:p>
          <a:p>
            <a:r>
              <a:rPr lang="en-US" dirty="0">
                <a:latin typeface="Times New Roman" panose="02020603050405020304" pitchFamily="18" charset="0"/>
                <a:cs typeface="Times New Roman" panose="02020603050405020304" pitchFamily="18" charset="0"/>
              </a:rPr>
              <a:t>Tuberculosis is a contagious respiratory disease that affects the lungs</a:t>
            </a:r>
            <a:r>
              <a:rPr lang="en-US" dirty="0" smtClean="0">
                <a:latin typeface="Times New Roman" panose="02020603050405020304" pitchFamily="18" charset="0"/>
                <a:cs typeface="Times New Roman" panose="02020603050405020304" pitchFamily="18" charset="0"/>
              </a:rPr>
              <a:t>. </a:t>
            </a:r>
            <a:r>
              <a:rPr lang="en-US" dirty="0" smtClean="0">
                <a:solidFill>
                  <a:schemeClr val="accent6"/>
                </a:solidFill>
                <a:latin typeface="Times New Roman" panose="02020603050405020304" pitchFamily="18" charset="0"/>
                <a:cs typeface="Times New Roman" panose="02020603050405020304" pitchFamily="18" charset="0"/>
              </a:rPr>
              <a:t>The disease is caused by a bacteria </a:t>
            </a:r>
            <a:r>
              <a:rPr lang="en-US" dirty="0">
                <a:solidFill>
                  <a:schemeClr val="accent6"/>
                </a:solidFill>
                <a:latin typeface="Times New Roman" panose="02020603050405020304" pitchFamily="18" charset="0"/>
                <a:cs typeface="Times New Roman" panose="02020603050405020304" pitchFamily="18" charset="0"/>
              </a:rPr>
              <a:t>called  </a:t>
            </a:r>
            <a:r>
              <a:rPr lang="en-US" dirty="0" smtClean="0">
                <a:solidFill>
                  <a:schemeClr val="accent6"/>
                </a:solidFill>
                <a:latin typeface="Times New Roman" panose="02020603050405020304" pitchFamily="18" charset="0"/>
                <a:cs typeface="Times New Roman" panose="02020603050405020304" pitchFamily="18" charset="0"/>
              </a:rPr>
              <a:t>mycobacterium tuberculosis.</a:t>
            </a:r>
            <a:endParaRPr lang="en-US" dirty="0">
              <a:solidFill>
                <a:schemeClr val="accent6"/>
              </a:solidFill>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It is spread mainly through bacteria when a person with the disease coughs or sneezes close to a healthy person. </a:t>
            </a:r>
          </a:p>
          <a:p>
            <a:r>
              <a:rPr lang="en-US" dirty="0">
                <a:solidFill>
                  <a:srgbClr val="FF0000"/>
                </a:solidFill>
                <a:latin typeface="Times New Roman" panose="02020603050405020304" pitchFamily="18" charset="0"/>
                <a:cs typeface="Times New Roman" panose="02020603050405020304" pitchFamily="18" charset="0"/>
              </a:rPr>
              <a:t>Symptoms</a:t>
            </a:r>
          </a:p>
          <a:p>
            <a:r>
              <a:rPr lang="en-US" dirty="0">
                <a:latin typeface="Times New Roman" panose="02020603050405020304" pitchFamily="18" charset="0"/>
                <a:cs typeface="Times New Roman" panose="02020603050405020304" pitchFamily="18" charset="0"/>
              </a:rPr>
              <a:t>Tuberculosis infection is often asymptomatic.</a:t>
            </a:r>
          </a:p>
          <a:p>
            <a:r>
              <a:rPr lang="en-US" dirty="0">
                <a:latin typeface="Times New Roman" panose="02020603050405020304" pitchFamily="18" charset="0"/>
                <a:cs typeface="Times New Roman" panose="02020603050405020304" pitchFamily="18" charset="0"/>
              </a:rPr>
              <a:t> However, a patient may exhibit symptoms such as fatigue, unexplained weight loss, coughing that goes for over three weeks, fever, bloody sputum, chills, sweating at night, and loss of appetite.</a:t>
            </a:r>
          </a:p>
          <a:p>
            <a:endParaRPr lang="en-US"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068627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207F3D-6212-4D4F-A5FE-904463B76E03}"/>
              </a:ext>
            </a:extLst>
          </p:cNvPr>
          <p:cNvSpPr>
            <a:spLocks noGrp="1"/>
          </p:cNvSpPr>
          <p:nvPr>
            <p:ph type="title"/>
          </p:nvPr>
        </p:nvSpPr>
        <p:spPr/>
        <p:txBody>
          <a:bodyPr/>
          <a:lstStyle/>
          <a:p>
            <a:r>
              <a:rPr lang="en-US" dirty="0">
                <a:solidFill>
                  <a:srgbClr val="FF0000"/>
                </a:solidFill>
                <a:latin typeface="Times New Roman" panose="02020603050405020304" pitchFamily="18" charset="0"/>
                <a:cs typeface="Times New Roman" panose="02020603050405020304" pitchFamily="18" charset="0"/>
              </a:rPr>
              <a:t>Diagnosis and Treatment</a:t>
            </a:r>
          </a:p>
        </p:txBody>
      </p:sp>
      <p:sp>
        <p:nvSpPr>
          <p:cNvPr id="3" name="Content Placeholder 2">
            <a:extLst>
              <a:ext uri="{FF2B5EF4-FFF2-40B4-BE49-F238E27FC236}">
                <a16:creationId xmlns:a16="http://schemas.microsoft.com/office/drawing/2014/main" xmlns="" id="{9C806BDB-214D-49C1-BC08-E2A5EE069EB0}"/>
              </a:ext>
            </a:extLst>
          </p:cNvPr>
          <p:cNvSpPr>
            <a:spLocks noGrp="1"/>
          </p:cNvSpPr>
          <p:nvPr>
            <p:ph idx="1"/>
          </p:nvPr>
        </p:nvSpPr>
        <p:spPr>
          <a:xfrm>
            <a:off x="838200" y="1330036"/>
            <a:ext cx="10515600" cy="4846927"/>
          </a:xfrm>
        </p:spPr>
        <p:txBody>
          <a:bodyPr>
            <a:normAutofit fontScale="92500" lnSpcReduction="20000"/>
          </a:bodyPr>
          <a:lstStyle/>
          <a:p>
            <a:r>
              <a:rPr lang="en-US" dirty="0">
                <a:latin typeface="Times New Roman" panose="02020603050405020304" pitchFamily="18" charset="0"/>
                <a:cs typeface="Times New Roman" panose="02020603050405020304" pitchFamily="18" charset="0"/>
              </a:rPr>
              <a:t>A purified protein derivative (PPD) test has to be conducted on the skin to examine whether the patient has tuberculosis. </a:t>
            </a:r>
          </a:p>
          <a:p>
            <a:r>
              <a:rPr lang="en-US" dirty="0">
                <a:latin typeface="Times New Roman" panose="02020603050405020304" pitchFamily="18" charset="0"/>
                <a:cs typeface="Times New Roman" panose="02020603050405020304" pitchFamily="18" charset="0"/>
              </a:rPr>
              <a:t>The most common medicines used in treating tuberculosis is the isoniazid INH together with rifampin, pyrazinamide and either streptomycin or ethambutol. </a:t>
            </a:r>
          </a:p>
          <a:p>
            <a:r>
              <a:rPr lang="en-US" dirty="0">
                <a:latin typeface="Times New Roman" panose="02020603050405020304" pitchFamily="18" charset="0"/>
                <a:cs typeface="Times New Roman" panose="02020603050405020304" pitchFamily="18" charset="0"/>
              </a:rPr>
              <a:t>Tuberculosis can be prevented through proper ventilation of residences, avoiding crowded rooms, and keeping away from anyone who exhibits symptoms similar to tuberculosis</a:t>
            </a:r>
            <a:r>
              <a:rPr lang="en-US" dirty="0" smtClean="0">
                <a:latin typeface="Times New Roman" panose="02020603050405020304" pitchFamily="18" charset="0"/>
                <a:cs typeface="Times New Roman" panose="02020603050405020304" pitchFamily="18" charset="0"/>
              </a:rPr>
              <a:t>.</a:t>
            </a:r>
          </a:p>
          <a:p>
            <a:pPr marL="0" indent="0">
              <a:buNone/>
            </a:pPr>
            <a:r>
              <a:rPr lang="en-US" sz="3600" dirty="0" smtClean="0">
                <a:solidFill>
                  <a:srgbClr val="FF0000"/>
                </a:solidFill>
                <a:latin typeface="Times New Roman" panose="02020603050405020304" pitchFamily="18" charset="0"/>
                <a:cs typeface="Times New Roman" panose="02020603050405020304" pitchFamily="18" charset="0"/>
              </a:rPr>
              <a:t>Prevention</a:t>
            </a:r>
          </a:p>
          <a:p>
            <a:pPr marL="0" indent="0">
              <a:buNone/>
            </a:pPr>
            <a:r>
              <a:rPr lang="en-US" dirty="0" smtClean="0">
                <a:solidFill>
                  <a:schemeClr val="accent6"/>
                </a:solidFill>
                <a:latin typeface="Times New Roman" panose="02020603050405020304" pitchFamily="18" charset="0"/>
                <a:cs typeface="Times New Roman" panose="02020603050405020304" pitchFamily="18" charset="0"/>
              </a:rPr>
              <a:t>Tuberculosis is normally prevented by administration of </a:t>
            </a:r>
            <a:r>
              <a:rPr lang="en-US" dirty="0">
                <a:solidFill>
                  <a:schemeClr val="accent6"/>
                </a:solidFill>
                <a:latin typeface="Times New Roman" panose="02020603050405020304" pitchFamily="18" charset="0"/>
                <a:cs typeface="Times New Roman" panose="02020603050405020304" pitchFamily="18" charset="0"/>
              </a:rPr>
              <a:t>the  bacillus </a:t>
            </a:r>
            <a:r>
              <a:rPr lang="en-US" dirty="0" smtClean="0">
                <a:solidFill>
                  <a:schemeClr val="accent6"/>
                </a:solidFill>
                <a:latin typeface="Times New Roman" panose="02020603050405020304" pitchFamily="18" charset="0"/>
                <a:cs typeface="Times New Roman" panose="02020603050405020304" pitchFamily="18" charset="0"/>
              </a:rPr>
              <a:t>Calmette</a:t>
            </a:r>
            <a:r>
              <a:rPr lang="en-US" dirty="0" smtClean="0">
                <a:solidFill>
                  <a:schemeClr val="accent6"/>
                </a:solidFill>
                <a:latin typeface="Times New Roman" panose="02020603050405020304" pitchFamily="18" charset="0"/>
                <a:cs typeface="Times New Roman" panose="02020603050405020304" pitchFamily="18" charset="0"/>
              </a:rPr>
              <a:t>-Guerin </a:t>
            </a:r>
            <a:r>
              <a:rPr lang="en-US" dirty="0">
                <a:solidFill>
                  <a:schemeClr val="accent6"/>
                </a:solidFill>
                <a:latin typeface="Times New Roman" panose="02020603050405020304" pitchFamily="18" charset="0"/>
                <a:cs typeface="Times New Roman" panose="02020603050405020304" pitchFamily="18" charset="0"/>
              </a:rPr>
              <a:t>(BCG) </a:t>
            </a:r>
            <a:r>
              <a:rPr lang="en-US" dirty="0" smtClean="0">
                <a:solidFill>
                  <a:schemeClr val="accent6"/>
                </a:solidFill>
                <a:latin typeface="Times New Roman" panose="02020603050405020304" pitchFamily="18" charset="0"/>
                <a:cs typeface="Times New Roman" panose="02020603050405020304" pitchFamily="18" charset="0"/>
              </a:rPr>
              <a:t>vaccine, which is given to children at birth.</a:t>
            </a:r>
          </a:p>
          <a:p>
            <a:pPr marL="0" indent="0">
              <a:buNone/>
            </a:pPr>
            <a:r>
              <a:rPr lang="en-US" dirty="0" smtClean="0">
                <a:solidFill>
                  <a:schemeClr val="accent6"/>
                </a:solidFill>
                <a:latin typeface="Times New Roman" panose="02020603050405020304" pitchFamily="18" charset="0"/>
                <a:cs typeface="Times New Roman" panose="02020603050405020304" pitchFamily="18" charset="0"/>
              </a:rPr>
              <a:t>Mass screening of tuberculosis can help in early detection and in the prevention of outbreaks.</a:t>
            </a:r>
          </a:p>
          <a:p>
            <a:endParaRPr lang="en-US"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2179495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DC053C8-68B5-4120-8D06-5550A687A4DF}"/>
              </a:ext>
            </a:extLst>
          </p:cNvPr>
          <p:cNvSpPr>
            <a:spLocks noGrp="1"/>
          </p:cNvSpPr>
          <p:nvPr>
            <p:ph type="title"/>
          </p:nvPr>
        </p:nvSpPr>
        <p:spPr/>
        <p:txBody>
          <a:bodyPr/>
          <a:lstStyle/>
          <a:p>
            <a:pPr algn="ctr"/>
            <a:r>
              <a:rPr lang="en-US" dirty="0">
                <a:solidFill>
                  <a:srgbClr val="FF0000"/>
                </a:solidFill>
                <a:latin typeface="Times New Roman" panose="02020603050405020304" pitchFamily="18" charset="0"/>
                <a:cs typeface="Times New Roman" panose="02020603050405020304" pitchFamily="18" charset="0"/>
              </a:rPr>
              <a:t>5.	Pneumonia</a:t>
            </a:r>
          </a:p>
        </p:txBody>
      </p:sp>
      <p:sp>
        <p:nvSpPr>
          <p:cNvPr id="3" name="Content Placeholder 2">
            <a:extLst>
              <a:ext uri="{FF2B5EF4-FFF2-40B4-BE49-F238E27FC236}">
                <a16:creationId xmlns:a16="http://schemas.microsoft.com/office/drawing/2014/main" xmlns="" id="{71C7059D-1AFC-4A32-BFEC-43F5E1DBA7D5}"/>
              </a:ext>
            </a:extLst>
          </p:cNvPr>
          <p:cNvSpPr>
            <a:spLocks noGrp="1"/>
          </p:cNvSpPr>
          <p:nvPr>
            <p:ph idx="1"/>
          </p:nvPr>
        </p:nvSpPr>
        <p:spPr/>
        <p:txBody>
          <a:bodyPr>
            <a:normAutofit fontScale="92500"/>
          </a:bodyPr>
          <a:lstStyle/>
          <a:p>
            <a:pPr marL="0" indent="0">
              <a:buNone/>
            </a:pPr>
            <a:r>
              <a:rPr lang="en-US" dirty="0">
                <a:solidFill>
                  <a:srgbClr val="FF0000"/>
                </a:solidFill>
              </a:rPr>
              <a:t>Definition and Causes</a:t>
            </a:r>
          </a:p>
          <a:p>
            <a:r>
              <a:rPr lang="en-US" dirty="0">
                <a:latin typeface="Times New Roman" panose="02020603050405020304" pitchFamily="18" charset="0"/>
                <a:cs typeface="Times New Roman" panose="02020603050405020304" pitchFamily="18" charset="0"/>
              </a:rPr>
              <a:t>Pneumonia is a respiratory infection that fills the air sacs in the lungs with fluid. The parenchyma of the lungs becomes inflamed, causing the capillaries that line it to leak. </a:t>
            </a:r>
            <a:r>
              <a:rPr lang="en-US" dirty="0" smtClean="0">
                <a:latin typeface="Times New Roman" panose="02020603050405020304" pitchFamily="18" charset="0"/>
                <a:cs typeface="Times New Roman" panose="02020603050405020304" pitchFamily="18" charset="0"/>
              </a:rPr>
              <a:t>This </a:t>
            </a:r>
            <a:r>
              <a:rPr lang="en-US" dirty="0">
                <a:latin typeface="Times New Roman" panose="02020603050405020304" pitchFamily="18" charset="0"/>
                <a:cs typeface="Times New Roman" panose="02020603050405020304" pitchFamily="18" charset="0"/>
              </a:rPr>
              <a:t>leads to exudative congestion. Fungi, viruses, or bacteria can cause pneumonia. </a:t>
            </a:r>
          </a:p>
          <a:p>
            <a:r>
              <a:rPr lang="en-US" dirty="0">
                <a:latin typeface="Times New Roman" panose="02020603050405020304" pitchFamily="18" charset="0"/>
                <a:cs typeface="Times New Roman" panose="02020603050405020304" pitchFamily="18" charset="0"/>
              </a:rPr>
              <a:t>Viruses that cause pneumonia include the virus that causes Covid-19 (SARS-CoV-2) and Respiratory Syncytial Virus (RSV).</a:t>
            </a:r>
          </a:p>
          <a:p>
            <a:r>
              <a:rPr lang="en-US" dirty="0">
                <a:latin typeface="Times New Roman" panose="02020603050405020304" pitchFamily="18" charset="0"/>
                <a:cs typeface="Times New Roman" panose="02020603050405020304" pitchFamily="18" charset="0"/>
              </a:rPr>
              <a:t> Viral pneumonia can also be caused by influenza (Marchello et al., 2019). Bacterial pneumonia is caused by pneumococcus bacteria.</a:t>
            </a:r>
          </a:p>
          <a:p>
            <a:r>
              <a:rPr lang="en-US" dirty="0">
                <a:latin typeface="Times New Roman" panose="02020603050405020304" pitchFamily="18" charset="0"/>
                <a:cs typeface="Times New Roman" panose="02020603050405020304" pitchFamily="18" charset="0"/>
              </a:rPr>
              <a:t> Pneumonia can be acquired from the community or in a healthcare facility. </a:t>
            </a:r>
          </a:p>
          <a:p>
            <a:endParaRPr lang="en-US" dirty="0"/>
          </a:p>
        </p:txBody>
      </p:sp>
    </p:spTree>
    <p:extLst>
      <p:ext uri="{BB962C8B-B14F-4D97-AF65-F5344CB8AC3E}">
        <p14:creationId xmlns:p14="http://schemas.microsoft.com/office/powerpoint/2010/main" val="39875138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D950B8B-69C9-4118-8D98-AC659E4A440D}"/>
              </a:ext>
            </a:extLst>
          </p:cNvPr>
          <p:cNvSpPr>
            <a:spLocks noGrp="1"/>
          </p:cNvSpPr>
          <p:nvPr>
            <p:ph type="title"/>
          </p:nvPr>
        </p:nvSpPr>
        <p:spPr/>
        <p:txBody>
          <a:bodyPr/>
          <a:lstStyle/>
          <a:p>
            <a:pPr algn="ctr"/>
            <a:r>
              <a:rPr lang="en-US" dirty="0">
                <a:solidFill>
                  <a:srgbClr val="FF0000"/>
                </a:solidFill>
                <a:latin typeface="Times New Roman" panose="02020603050405020304" pitchFamily="18" charset="0"/>
                <a:cs typeface="Times New Roman" panose="02020603050405020304" pitchFamily="18" charset="0"/>
              </a:rPr>
              <a:t>Symptoms</a:t>
            </a:r>
          </a:p>
        </p:txBody>
      </p:sp>
      <p:sp>
        <p:nvSpPr>
          <p:cNvPr id="3" name="Content Placeholder 2">
            <a:extLst>
              <a:ext uri="{FF2B5EF4-FFF2-40B4-BE49-F238E27FC236}">
                <a16:creationId xmlns:a16="http://schemas.microsoft.com/office/drawing/2014/main" xmlns="" id="{1CDB5D2F-0CDE-42FB-BB70-67AE83D5D89B}"/>
              </a:ext>
            </a:extLst>
          </p:cNvPr>
          <p:cNvSpPr>
            <a:spLocks noGrp="1"/>
          </p:cNvSpPr>
          <p:nvPr>
            <p:ph idx="1"/>
          </p:nvPr>
        </p:nvSpPr>
        <p:spPr/>
        <p:txBody>
          <a:bodyPr>
            <a:normAutofit fontScale="77500" lnSpcReduction="20000"/>
          </a:bodyPr>
          <a:lstStyle/>
          <a:p>
            <a:r>
              <a:rPr lang="en-US" dirty="0">
                <a:latin typeface="Times New Roman" panose="02020603050405020304" pitchFamily="18" charset="0"/>
                <a:cs typeface="Times New Roman" panose="02020603050405020304" pitchFamily="18" charset="0"/>
              </a:rPr>
              <a:t>Symptoms of pneumonia include breathlessness, coughing, vomiting, fever, chest pains, shaking, chills, fatigue, confusion, nausea, and diarrhea. </a:t>
            </a:r>
          </a:p>
          <a:p>
            <a:r>
              <a:rPr lang="en-US" dirty="0">
                <a:latin typeface="Times New Roman" panose="02020603050405020304" pitchFamily="18" charset="0"/>
                <a:cs typeface="Times New Roman" panose="02020603050405020304" pitchFamily="18" charset="0"/>
              </a:rPr>
              <a:t>These symptoms are similar to those exhibited by Covid-19 (Marchello et al., 2019). </a:t>
            </a:r>
          </a:p>
          <a:p>
            <a:r>
              <a:rPr lang="en-US" dirty="0">
                <a:solidFill>
                  <a:srgbClr val="FF0000"/>
                </a:solidFill>
                <a:latin typeface="Times New Roman" panose="02020603050405020304" pitchFamily="18" charset="0"/>
                <a:cs typeface="Times New Roman" panose="02020603050405020304" pitchFamily="18" charset="0"/>
              </a:rPr>
              <a:t>Diagnosis and Treatment</a:t>
            </a:r>
          </a:p>
          <a:p>
            <a:r>
              <a:rPr lang="en-US" dirty="0">
                <a:latin typeface="Times New Roman" panose="02020603050405020304" pitchFamily="18" charset="0"/>
                <a:cs typeface="Times New Roman" panose="02020603050405020304" pitchFamily="18" charset="0"/>
              </a:rPr>
              <a:t>A chest X-ray is essential in testing for pneumonia to confirm whether the air sacs are swollen. </a:t>
            </a:r>
            <a:r>
              <a:rPr lang="en-US" dirty="0" smtClean="0">
                <a:solidFill>
                  <a:schemeClr val="accent6"/>
                </a:solidFill>
                <a:latin typeface="Times New Roman" pitchFamily="18" charset="0"/>
                <a:cs typeface="Times New Roman" panose="02020603050405020304" pitchFamily="18" charset="0"/>
              </a:rPr>
              <a:t>A </a:t>
            </a:r>
            <a:r>
              <a:rPr lang="en-US" dirty="0" smtClean="0">
                <a:solidFill>
                  <a:schemeClr val="accent6"/>
                </a:solidFill>
                <a:latin typeface="Times New Roman" pitchFamily="18" charset="0"/>
                <a:cs typeface="Times New Roman" pitchFamily="18" charset="0"/>
              </a:rPr>
              <a:t>blood test or examination of sputum culture can also help in the diagnosis of pneumonia.</a:t>
            </a:r>
          </a:p>
          <a:p>
            <a:r>
              <a:rPr lang="en-US" dirty="0" smtClean="0"/>
              <a:t> </a:t>
            </a:r>
            <a:r>
              <a:rPr lang="en-US" dirty="0" smtClean="0">
                <a:latin typeface="Times New Roman" panose="02020603050405020304" pitchFamily="18" charset="0"/>
                <a:cs typeface="Times New Roman" panose="02020603050405020304" pitchFamily="18" charset="0"/>
              </a:rPr>
              <a:t>Pneumonia </a:t>
            </a:r>
            <a:r>
              <a:rPr lang="en-US" dirty="0">
                <a:latin typeface="Times New Roman" panose="02020603050405020304" pitchFamily="18" charset="0"/>
                <a:cs typeface="Times New Roman" panose="02020603050405020304" pitchFamily="18" charset="0"/>
              </a:rPr>
              <a:t>can be treated by managing symptoms like the administration of cough medications, pain killers, and medication that relieves fever.</a:t>
            </a:r>
          </a:p>
          <a:p>
            <a:r>
              <a:rPr lang="en-US" dirty="0">
                <a:latin typeface="Times New Roman" panose="02020603050405020304" pitchFamily="18" charset="0"/>
                <a:cs typeface="Times New Roman" panose="02020603050405020304" pitchFamily="18" charset="0"/>
              </a:rPr>
              <a:t> Antibiotics like penicillin can be used for the treatment of bacterial pneumonia. </a:t>
            </a:r>
          </a:p>
          <a:p>
            <a:r>
              <a:rPr lang="en-US" dirty="0">
                <a:latin typeface="Times New Roman" panose="02020603050405020304" pitchFamily="18" charset="0"/>
                <a:cs typeface="Times New Roman" panose="02020603050405020304" pitchFamily="18" charset="0"/>
              </a:rPr>
              <a:t>Patients with pneumonia are advised to avoid taking alcohol. </a:t>
            </a:r>
          </a:p>
          <a:p>
            <a:r>
              <a:rPr lang="en-US" dirty="0">
                <a:latin typeface="Times New Roman" panose="02020603050405020304" pitchFamily="18" charset="0"/>
                <a:cs typeface="Times New Roman" panose="02020603050405020304" pitchFamily="18" charset="0"/>
              </a:rPr>
              <a:t>The patient is reported as a heavy drinker who takes beer three to four times daily, increasing the chances of contracting pneumonia.</a:t>
            </a:r>
          </a:p>
          <a:p>
            <a:endParaRPr lang="en-US" dirty="0"/>
          </a:p>
        </p:txBody>
      </p:sp>
    </p:spTree>
    <p:extLst>
      <p:ext uri="{BB962C8B-B14F-4D97-AF65-F5344CB8AC3E}">
        <p14:creationId xmlns:p14="http://schemas.microsoft.com/office/powerpoint/2010/main" val="34780800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48C83196-B2C1-482C-8C4E-7B3C37ABD87B}"/>
              </a:ext>
            </a:extLst>
          </p:cNvPr>
          <p:cNvSpPr txBox="1"/>
          <p:nvPr/>
        </p:nvSpPr>
        <p:spPr>
          <a:xfrm>
            <a:off x="2132512" y="2554515"/>
            <a:ext cx="6093822" cy="2223942"/>
          </a:xfrm>
          <a:prstGeom prst="rect">
            <a:avLst/>
          </a:prstGeom>
          <a:noFill/>
        </p:spPr>
        <p:txBody>
          <a:bodyPr wrap="square">
            <a:spAutoFit/>
          </a:bodyPr>
          <a:lstStyle/>
          <a:p>
            <a:pPr algn="ctr">
              <a:lnSpc>
                <a:spcPct val="200000"/>
              </a:lnSpc>
            </a:pPr>
            <a:r>
              <a:rPr lang="en-US" dirty="0">
                <a:solidFill>
                  <a:srgbClr val="FF0000"/>
                </a:solidFill>
                <a:latin typeface="Times New Roman" panose="02020603050405020304" pitchFamily="18" charset="0"/>
                <a:cs typeface="Times New Roman" panose="02020603050405020304" pitchFamily="18" charset="0"/>
              </a:rPr>
              <a:t>Institutional Affiliation</a:t>
            </a:r>
          </a:p>
          <a:p>
            <a:pPr algn="ctr">
              <a:lnSpc>
                <a:spcPct val="200000"/>
              </a:lnSpc>
            </a:pPr>
            <a:r>
              <a:rPr lang="en-US" dirty="0">
                <a:solidFill>
                  <a:srgbClr val="FF0000"/>
                </a:solidFill>
                <a:latin typeface="Times New Roman" panose="02020603050405020304" pitchFamily="18" charset="0"/>
                <a:cs typeface="Times New Roman" panose="02020603050405020304" pitchFamily="18" charset="0"/>
              </a:rPr>
              <a:t>Professor’s Name</a:t>
            </a:r>
          </a:p>
          <a:p>
            <a:pPr algn="ctr">
              <a:lnSpc>
                <a:spcPct val="200000"/>
              </a:lnSpc>
            </a:pPr>
            <a:r>
              <a:rPr lang="en-US" dirty="0">
                <a:solidFill>
                  <a:srgbClr val="FF0000"/>
                </a:solidFill>
                <a:latin typeface="Times New Roman" panose="02020603050405020304" pitchFamily="18" charset="0"/>
                <a:cs typeface="Times New Roman" panose="02020603050405020304" pitchFamily="18" charset="0"/>
              </a:rPr>
              <a:t>Student’s Name</a:t>
            </a:r>
          </a:p>
          <a:p>
            <a:pPr algn="ctr">
              <a:lnSpc>
                <a:spcPct val="200000"/>
              </a:lnSpc>
            </a:pPr>
            <a:r>
              <a:rPr lang="en-US" dirty="0">
                <a:solidFill>
                  <a:srgbClr val="FF0000"/>
                </a:solidFill>
                <a:latin typeface="Times New Roman" panose="02020603050405020304" pitchFamily="18" charset="0"/>
                <a:cs typeface="Times New Roman" panose="02020603050405020304" pitchFamily="18" charset="0"/>
              </a:rPr>
              <a:t>Submission Date</a:t>
            </a:r>
          </a:p>
        </p:txBody>
      </p:sp>
    </p:spTree>
    <p:extLst>
      <p:ext uri="{BB962C8B-B14F-4D97-AF65-F5344CB8AC3E}">
        <p14:creationId xmlns:p14="http://schemas.microsoft.com/office/powerpoint/2010/main" val="9691335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6"/>
                </a:solidFill>
              </a:rPr>
              <a:t>Prevention</a:t>
            </a:r>
            <a:endParaRPr lang="en-US" dirty="0">
              <a:solidFill>
                <a:schemeClr val="accent6"/>
              </a:solidFill>
            </a:endParaRPr>
          </a:p>
        </p:txBody>
      </p:sp>
      <p:sp>
        <p:nvSpPr>
          <p:cNvPr id="3" name="Content Placeholder 2"/>
          <p:cNvSpPr>
            <a:spLocks noGrp="1"/>
          </p:cNvSpPr>
          <p:nvPr>
            <p:ph idx="1"/>
          </p:nvPr>
        </p:nvSpPr>
        <p:spPr>
          <a:xfrm>
            <a:off x="838200" y="1302327"/>
            <a:ext cx="10515600" cy="4874636"/>
          </a:xfrm>
        </p:spPr>
        <p:txBody>
          <a:bodyPr/>
          <a:lstStyle/>
          <a:p>
            <a:r>
              <a:rPr lang="en-US" dirty="0" smtClean="0">
                <a:solidFill>
                  <a:schemeClr val="accent6"/>
                </a:solidFill>
              </a:rPr>
              <a:t>Pneumonia can be prevented though the avoidance of alcohol and smoking.</a:t>
            </a:r>
          </a:p>
          <a:p>
            <a:r>
              <a:rPr lang="en-US" dirty="0" smtClean="0">
                <a:solidFill>
                  <a:schemeClr val="accent6"/>
                </a:solidFill>
              </a:rPr>
              <a:t>Vaccines are also available for pneumonia caused by </a:t>
            </a:r>
            <a:r>
              <a:rPr lang="en-US" dirty="0">
                <a:solidFill>
                  <a:schemeClr val="accent6"/>
                </a:solidFill>
              </a:rPr>
              <a:t>the Streptococcus </a:t>
            </a:r>
            <a:r>
              <a:rPr lang="en-US" dirty="0">
                <a:solidFill>
                  <a:schemeClr val="accent6"/>
                </a:solidFill>
              </a:rPr>
              <a:t>pneumoniae</a:t>
            </a:r>
            <a:r>
              <a:rPr lang="en-US" dirty="0">
                <a:solidFill>
                  <a:schemeClr val="accent6"/>
                </a:solidFill>
              </a:rPr>
              <a:t> </a:t>
            </a:r>
            <a:r>
              <a:rPr lang="en-US" dirty="0" smtClean="0">
                <a:solidFill>
                  <a:schemeClr val="accent6"/>
                </a:solidFill>
              </a:rPr>
              <a:t> bacteria. Influenza vaccine may also help prevent symptoms of influenza that may lead to pneumonia, </a:t>
            </a:r>
          </a:p>
          <a:p>
            <a:r>
              <a:rPr lang="en-US" dirty="0" smtClean="0">
                <a:solidFill>
                  <a:schemeClr val="accent6"/>
                </a:solidFill>
              </a:rPr>
              <a:t>Hand washing may also prevent bacteria from staying in the hands and getting in touch with the respiratory openings.</a:t>
            </a:r>
          </a:p>
          <a:p>
            <a:r>
              <a:rPr lang="en-US" dirty="0" smtClean="0">
                <a:solidFill>
                  <a:schemeClr val="accent6"/>
                </a:solidFill>
              </a:rPr>
              <a:t>Keeping safe distance from those showing symptoms of pneumonia is also a preventive measure. </a:t>
            </a:r>
            <a:endParaRPr lang="en-US" dirty="0">
              <a:solidFill>
                <a:schemeClr val="accent6"/>
              </a:solidFill>
            </a:endParaRPr>
          </a:p>
        </p:txBody>
      </p:sp>
    </p:spTree>
    <p:extLst>
      <p:ext uri="{BB962C8B-B14F-4D97-AF65-F5344CB8AC3E}">
        <p14:creationId xmlns:p14="http://schemas.microsoft.com/office/powerpoint/2010/main" val="28095055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B3FA203-5628-4F70-A17F-302F93AA9264}"/>
              </a:ext>
            </a:extLst>
          </p:cNvPr>
          <p:cNvSpPr>
            <a:spLocks noGrp="1"/>
          </p:cNvSpPr>
          <p:nvPr>
            <p:ph type="title"/>
          </p:nvPr>
        </p:nvSpPr>
        <p:spPr/>
        <p:txBody>
          <a:bodyPr/>
          <a:lstStyle/>
          <a:p>
            <a:pPr algn="ctr"/>
            <a:r>
              <a:rPr lang="en-US" dirty="0">
                <a:solidFill>
                  <a:srgbClr val="FF0000"/>
                </a:solidFill>
              </a:rPr>
              <a:t>6.	Acute bronchitis with lower respiratory infection</a:t>
            </a:r>
          </a:p>
        </p:txBody>
      </p:sp>
      <p:sp>
        <p:nvSpPr>
          <p:cNvPr id="3" name="Content Placeholder 2">
            <a:extLst>
              <a:ext uri="{FF2B5EF4-FFF2-40B4-BE49-F238E27FC236}">
                <a16:creationId xmlns:a16="http://schemas.microsoft.com/office/drawing/2014/main" xmlns="" id="{42259061-0FDC-4982-9085-BA930920C13E}"/>
              </a:ext>
            </a:extLst>
          </p:cNvPr>
          <p:cNvSpPr>
            <a:spLocks noGrp="1"/>
          </p:cNvSpPr>
          <p:nvPr>
            <p:ph idx="1"/>
          </p:nvPr>
        </p:nvSpPr>
        <p:spPr>
          <a:xfrm>
            <a:off x="838200" y="1825625"/>
            <a:ext cx="10515600" cy="4713720"/>
          </a:xfrm>
        </p:spPr>
        <p:txBody>
          <a:bodyPr>
            <a:normAutofit fontScale="92500" lnSpcReduction="20000"/>
          </a:bodyPr>
          <a:lstStyle/>
          <a:p>
            <a:pPr marL="0" indent="0">
              <a:buNone/>
            </a:pPr>
            <a:r>
              <a:rPr lang="en-US" dirty="0">
                <a:solidFill>
                  <a:srgbClr val="FF0000"/>
                </a:solidFill>
                <a:latin typeface="Times New Roman" panose="02020603050405020304" pitchFamily="18" charset="0"/>
                <a:cs typeface="Times New Roman" panose="02020603050405020304" pitchFamily="18" charset="0"/>
              </a:rPr>
              <a:t>Definition and Causes</a:t>
            </a:r>
          </a:p>
          <a:p>
            <a:r>
              <a:rPr lang="en-US" dirty="0">
                <a:latin typeface="Times New Roman" panose="02020603050405020304" pitchFamily="18" charset="0"/>
                <a:cs typeface="Times New Roman" panose="02020603050405020304" pitchFamily="18" charset="0"/>
              </a:rPr>
              <a:t>Bronchitis is a lower respiratory infection that affects the airways, causing them to swell and release mucus in the lungs. </a:t>
            </a:r>
            <a:r>
              <a:rPr lang="en-US" dirty="0" smtClean="0">
                <a:solidFill>
                  <a:schemeClr val="accent6"/>
                </a:solidFill>
                <a:latin typeface="Times New Roman" panose="02020603050405020304" pitchFamily="18" charset="0"/>
                <a:cs typeface="Times New Roman" panose="02020603050405020304" pitchFamily="18" charset="0"/>
              </a:rPr>
              <a:t>It mainly occurs in healthy patients with no history of recurring disease.</a:t>
            </a:r>
            <a:endParaRPr lang="en-US" dirty="0">
              <a:solidFill>
                <a:schemeClr val="accent6"/>
              </a:solidFill>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Bronchitis is commonly caused by viruses that develop when a person inhales poisonous gases. Smoking tobacco is also a major cause of acute bronchitis</a:t>
            </a:r>
            <a:r>
              <a:rPr lang="en-US" dirty="0" smtClean="0">
                <a:latin typeface="Times New Roman" panose="02020603050405020304" pitchFamily="18" charset="0"/>
                <a:cs typeface="Times New Roman" panose="02020603050405020304" pitchFamily="18" charset="0"/>
              </a:rPr>
              <a:t>. </a:t>
            </a:r>
            <a:r>
              <a:rPr lang="en-US" dirty="0" smtClean="0">
                <a:solidFill>
                  <a:schemeClr val="accent6"/>
                </a:solidFill>
                <a:latin typeface="Times New Roman" panose="02020603050405020304" pitchFamily="18" charset="0"/>
                <a:cs typeface="Times New Roman" panose="02020603050405020304" pitchFamily="18" charset="0"/>
              </a:rPr>
              <a:t>Direct contact with an infected person can also lead to infection</a:t>
            </a:r>
            <a:r>
              <a:rPr lang="en-US" dirty="0" smtClean="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Pathophysiology of Acute Bronchitis with lower respiratory infection would reveal severe inflammation of the bronchial wall. </a:t>
            </a:r>
          </a:p>
          <a:p>
            <a:r>
              <a:rPr lang="en-US" dirty="0">
                <a:latin typeface="Times New Roman" panose="02020603050405020304" pitchFamily="18" charset="0"/>
                <a:cs typeface="Times New Roman" panose="02020603050405020304" pitchFamily="18" charset="0"/>
              </a:rPr>
              <a:t>Such inflammation results in increased production of mucus that may lead to nasal stuffiness. </a:t>
            </a:r>
          </a:p>
          <a:p>
            <a:r>
              <a:rPr lang="en-US" dirty="0">
                <a:latin typeface="Times New Roman" panose="02020603050405020304" pitchFamily="18" charset="0"/>
                <a:cs typeface="Times New Roman" panose="02020603050405020304" pitchFamily="18" charset="0"/>
              </a:rPr>
              <a:t>The inflammation may also lead to bronchial edema. Bronchial edema causes productive coughs that suggest lower respiratory infection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40382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E06B41C-169C-40B7-82BC-9D5E97E31452}"/>
              </a:ext>
            </a:extLst>
          </p:cNvPr>
          <p:cNvSpPr>
            <a:spLocks noGrp="1"/>
          </p:cNvSpPr>
          <p:nvPr>
            <p:ph type="title"/>
          </p:nvPr>
        </p:nvSpPr>
        <p:spPr>
          <a:xfrm>
            <a:off x="838200" y="365126"/>
            <a:ext cx="10515600" cy="796018"/>
          </a:xfrm>
        </p:spPr>
        <p:txBody>
          <a:bodyPr>
            <a:normAutofit fontScale="90000"/>
          </a:bodyPr>
          <a:lstStyle/>
          <a:p>
            <a:r>
              <a:rPr lang="en-US" dirty="0">
                <a:solidFill>
                  <a:srgbClr val="FF0000"/>
                </a:solidFill>
                <a:latin typeface="Times New Roman" panose="02020603050405020304" pitchFamily="18" charset="0"/>
                <a:cs typeface="Times New Roman" panose="02020603050405020304" pitchFamily="18" charset="0"/>
              </a:rPr>
              <a:t>Symptoms</a:t>
            </a:r>
            <a:br>
              <a:rPr lang="en-US" dirty="0">
                <a:solidFill>
                  <a:srgbClr val="FF0000"/>
                </a:solidFill>
                <a:latin typeface="Times New Roman" panose="02020603050405020304" pitchFamily="18" charset="0"/>
                <a:cs typeface="Times New Roman" panose="02020603050405020304" pitchFamily="18" charset="0"/>
              </a:rPr>
            </a:br>
            <a:endParaRPr lang="en-US"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E7AE02A6-1C42-4A79-A89F-EDB10BB156A0}"/>
              </a:ext>
            </a:extLst>
          </p:cNvPr>
          <p:cNvSpPr>
            <a:spLocks noGrp="1"/>
          </p:cNvSpPr>
          <p:nvPr>
            <p:ph idx="1"/>
          </p:nvPr>
        </p:nvSpPr>
        <p:spPr>
          <a:xfrm>
            <a:off x="838200" y="1407886"/>
            <a:ext cx="10515600" cy="4769077"/>
          </a:xfrm>
        </p:spPr>
        <p:txBody>
          <a:bodyPr>
            <a:normAutofit fontScale="92500"/>
          </a:bodyPr>
          <a:lstStyle/>
          <a:p>
            <a:pPr marL="0" indent="0">
              <a:buNone/>
            </a:pPr>
            <a:r>
              <a:rPr lang="en-US" dirty="0" smtClean="0">
                <a:latin typeface="Times New Roman" panose="02020603050405020304" pitchFamily="18" charset="0"/>
                <a:cs typeface="Times New Roman" panose="02020603050405020304" pitchFamily="18" charset="0"/>
              </a:rPr>
              <a:t>Symptoms </a:t>
            </a:r>
            <a:r>
              <a:rPr lang="en-US" dirty="0">
                <a:latin typeface="Times New Roman" panose="02020603050405020304" pitchFamily="18" charset="0"/>
                <a:cs typeface="Times New Roman" panose="02020603050405020304" pitchFamily="18" charset="0"/>
              </a:rPr>
              <a:t>of acute bronchitis include coughs, production of discolored sputum (bloody), breathlessness, fatigue, body chills, chest pains, wheezing, and fatigue (</a:t>
            </a:r>
            <a:r>
              <a:rPr lang="en-US" dirty="0">
                <a:latin typeface="Times New Roman" panose="02020603050405020304" pitchFamily="18" charset="0"/>
                <a:cs typeface="Times New Roman" panose="02020603050405020304" pitchFamily="18" charset="0"/>
              </a:rPr>
              <a:t>Barac</a:t>
            </a:r>
            <a:r>
              <a:rPr lang="en-US" dirty="0">
                <a:latin typeface="Times New Roman" panose="02020603050405020304" pitchFamily="18" charset="0"/>
                <a:cs typeface="Times New Roman" panose="02020603050405020304" pitchFamily="18" charset="0"/>
              </a:rPr>
              <a:t> et al., 2018). </a:t>
            </a:r>
          </a:p>
          <a:p>
            <a:pPr marL="0" indent="0">
              <a:buNone/>
            </a:pPr>
            <a:r>
              <a:rPr lang="en-US" sz="3500" dirty="0">
                <a:solidFill>
                  <a:srgbClr val="FF0000"/>
                </a:solidFill>
                <a:latin typeface="Times New Roman" panose="02020603050405020304" pitchFamily="18" charset="0"/>
                <a:cs typeface="Times New Roman" panose="02020603050405020304" pitchFamily="18" charset="0"/>
              </a:rPr>
              <a:t>Diagnosis and Treatment</a:t>
            </a:r>
            <a:r>
              <a:rPr lang="en-US" dirty="0">
                <a:solidFill>
                  <a:srgbClr val="FF0000"/>
                </a:solidFill>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A </a:t>
            </a:r>
            <a:r>
              <a:rPr lang="en-US" dirty="0">
                <a:latin typeface="Times New Roman" panose="02020603050405020304" pitchFamily="18" charset="0"/>
                <a:cs typeface="Times New Roman" panose="02020603050405020304" pitchFamily="18" charset="0"/>
              </a:rPr>
              <a:t>pulmonary function test helps confirm the lower respiratory tract infection. </a:t>
            </a:r>
          </a:p>
          <a:p>
            <a:r>
              <a:rPr lang="en-US" dirty="0">
                <a:latin typeface="Times New Roman" panose="02020603050405020304" pitchFamily="18" charset="0"/>
                <a:cs typeface="Times New Roman" panose="02020603050405020304" pitchFamily="18" charset="0"/>
              </a:rPr>
              <a:t>Treatment for bronchitis mainly involves the management of symptoms.</a:t>
            </a:r>
          </a:p>
          <a:p>
            <a:r>
              <a:rPr lang="en-US" dirty="0">
                <a:latin typeface="Times New Roman" panose="02020603050405020304" pitchFamily="18" charset="0"/>
                <a:cs typeface="Times New Roman" panose="02020603050405020304" pitchFamily="18" charset="0"/>
              </a:rPr>
              <a:t> Antihistamines and decongestants are often administered to patients to relieve cough symptoms. </a:t>
            </a:r>
          </a:p>
          <a:p>
            <a:r>
              <a:rPr lang="en-US" dirty="0">
                <a:latin typeface="Times New Roman" panose="02020603050405020304" pitchFamily="18" charset="0"/>
                <a:cs typeface="Times New Roman" panose="02020603050405020304" pitchFamily="18" charset="0"/>
              </a:rPr>
              <a:t>Other pharmacological and non-pharmacological treatments can also be used: </a:t>
            </a:r>
          </a:p>
          <a:p>
            <a:endParaRPr lang="en-US" dirty="0"/>
          </a:p>
        </p:txBody>
      </p:sp>
    </p:spTree>
    <p:extLst>
      <p:ext uri="{BB962C8B-B14F-4D97-AF65-F5344CB8AC3E}">
        <p14:creationId xmlns:p14="http://schemas.microsoft.com/office/powerpoint/2010/main" val="4232865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028D3DB-3315-4464-A4B7-E3274B442593}"/>
              </a:ext>
            </a:extLst>
          </p:cNvPr>
          <p:cNvSpPr>
            <a:spLocks noGrp="1"/>
          </p:cNvSpPr>
          <p:nvPr>
            <p:ph type="title"/>
          </p:nvPr>
        </p:nvSpPr>
        <p:spPr/>
        <p:txBody>
          <a:bodyPr/>
          <a:lstStyle/>
          <a:p>
            <a:r>
              <a:rPr lang="en-US" dirty="0"/>
              <a:t>Cont..</a:t>
            </a:r>
          </a:p>
        </p:txBody>
      </p:sp>
      <p:sp>
        <p:nvSpPr>
          <p:cNvPr id="3" name="Content Placeholder 2">
            <a:extLst>
              <a:ext uri="{FF2B5EF4-FFF2-40B4-BE49-F238E27FC236}">
                <a16:creationId xmlns:a16="http://schemas.microsoft.com/office/drawing/2014/main" xmlns="" id="{C30551D6-E6F4-4171-A35C-65A5157D6454}"/>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Pharmacological: Medications such as analgesics, antitussives, Bronchodilators, antipyretics, and expectorants can help relieve the symptoms of Bronchitis (Darwin 2021).</a:t>
            </a:r>
          </a:p>
          <a:p>
            <a:r>
              <a:rPr lang="en-US" dirty="0">
                <a:latin typeface="Times New Roman" panose="02020603050405020304" pitchFamily="18" charset="0"/>
                <a:cs typeface="Times New Roman" panose="02020603050405020304" pitchFamily="18" charset="0"/>
              </a:rPr>
              <a:t>Non-pharmacological: A healthy diet, bed rest, and hygiene practices like hand washing would be effective in speeding up recovery</a:t>
            </a:r>
          </a:p>
          <a:p>
            <a:r>
              <a:rPr lang="en-US" dirty="0">
                <a:latin typeface="Times New Roman" panose="02020603050405020304" pitchFamily="18" charset="0"/>
                <a:cs typeface="Times New Roman" panose="02020603050405020304" pitchFamily="18" charset="0"/>
              </a:rPr>
              <a:t>The patient was reported as an active tobacco smoker, which increased his chances of contracting acute bronchitis. </a:t>
            </a:r>
          </a:p>
          <a:p>
            <a:r>
              <a:rPr lang="en-US" dirty="0">
                <a:latin typeface="Times New Roman" panose="02020603050405020304" pitchFamily="18" charset="0"/>
                <a:cs typeface="Times New Roman" panose="02020603050405020304" pitchFamily="18" charset="0"/>
              </a:rPr>
              <a:t>The nasal stuffiness suggests a lower respiratory tract infection in the patient (Barac et al., 2018). </a:t>
            </a:r>
          </a:p>
          <a:p>
            <a:endParaRPr lang="en-US" dirty="0"/>
          </a:p>
        </p:txBody>
      </p:sp>
    </p:spTree>
    <p:extLst>
      <p:ext uri="{BB962C8B-B14F-4D97-AF65-F5344CB8AC3E}">
        <p14:creationId xmlns:p14="http://schemas.microsoft.com/office/powerpoint/2010/main" val="39519916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29602E3-FEED-4C26-AC56-F90A2F3A307F}"/>
              </a:ext>
            </a:extLst>
          </p:cNvPr>
          <p:cNvSpPr>
            <a:spLocks noGrp="1"/>
          </p:cNvSpPr>
          <p:nvPr>
            <p:ph type="title"/>
          </p:nvPr>
        </p:nvSpPr>
        <p:spPr/>
        <p:txBody>
          <a:bodyPr/>
          <a:lstStyle/>
          <a:p>
            <a:pPr algn="ctr"/>
            <a:r>
              <a:rPr lang="en-US" dirty="0">
                <a:solidFill>
                  <a:srgbClr val="FF0000"/>
                </a:solidFill>
                <a:latin typeface="Times New Roman" panose="02020603050405020304" pitchFamily="18" charset="0"/>
                <a:cs typeface="Times New Roman" panose="02020603050405020304" pitchFamily="18" charset="0"/>
              </a:rPr>
              <a:t>Plan for care</a:t>
            </a:r>
          </a:p>
        </p:txBody>
      </p:sp>
      <p:sp>
        <p:nvSpPr>
          <p:cNvPr id="3" name="Content Placeholder 2">
            <a:extLst>
              <a:ext uri="{FF2B5EF4-FFF2-40B4-BE49-F238E27FC236}">
                <a16:creationId xmlns:a16="http://schemas.microsoft.com/office/drawing/2014/main" xmlns="" id="{A003A968-6A4A-42B2-A78F-12B66B197644}"/>
              </a:ext>
            </a:extLst>
          </p:cNvPr>
          <p:cNvSpPr>
            <a:spLocks noGrp="1"/>
          </p:cNvSpPr>
          <p:nvPr>
            <p:ph idx="1"/>
          </p:nvPr>
        </p:nvSpPr>
        <p:spPr>
          <a:xfrm>
            <a:off x="838200" y="1343891"/>
            <a:ext cx="10515600" cy="4833072"/>
          </a:xfrm>
        </p:spPr>
        <p:txBody>
          <a:bodyPr>
            <a:normAutofit fontScale="92500" lnSpcReduction="10000"/>
          </a:bodyPr>
          <a:lstStyle/>
          <a:p>
            <a:r>
              <a:rPr lang="en-US" dirty="0">
                <a:latin typeface="Times New Roman" panose="02020603050405020304" pitchFamily="18" charset="0"/>
                <a:cs typeface="Times New Roman" panose="02020603050405020304" pitchFamily="18" charset="0"/>
              </a:rPr>
              <a:t>The patient has to be educated on what to avoid during and after treatment. Education will help reduce the chances of re-infection and speed up recovery. </a:t>
            </a:r>
          </a:p>
          <a:p>
            <a:r>
              <a:rPr lang="en-US" dirty="0">
                <a:latin typeface="Times New Roman" panose="02020603050405020304" pitchFamily="18" charset="0"/>
                <a:cs typeface="Times New Roman" panose="02020603050405020304" pitchFamily="18" charset="0"/>
              </a:rPr>
              <a:t>Smoking would be very harmful to the patient, including secondhand smoking. </a:t>
            </a:r>
          </a:p>
          <a:p>
            <a:r>
              <a:rPr lang="en-US" dirty="0">
                <a:latin typeface="Times New Roman" panose="02020603050405020304" pitchFamily="18" charset="0"/>
                <a:cs typeface="Times New Roman" panose="02020603050405020304" pitchFamily="18" charset="0"/>
              </a:rPr>
              <a:t>The patient should therefore stay out of any smoking areas. The patient should also develop a routine of getting a flu vaccine annually and avoid sharing anything that goes into the mouth with any sick people.</a:t>
            </a:r>
          </a:p>
          <a:p>
            <a:endParaRPr lang="en-US" dirty="0" smtClean="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	As </a:t>
            </a:r>
            <a:r>
              <a:rPr lang="en-US" dirty="0">
                <a:latin typeface="Times New Roman" panose="02020603050405020304" pitchFamily="18" charset="0"/>
                <a:cs typeface="Times New Roman" panose="02020603050405020304" pitchFamily="18" charset="0"/>
              </a:rPr>
              <a:t>a nurse practitioner, I would not need to consult with a doctor in this case. </a:t>
            </a:r>
            <a:r>
              <a:rPr lang="en-US" dirty="0" smtClean="0">
                <a:latin typeface="Times New Roman" panose="02020603050405020304" pitchFamily="18" charset="0"/>
                <a:cs typeface="Times New Roman" panose="02020603050405020304" pitchFamily="18" charset="0"/>
              </a:rPr>
              <a:t>However</a:t>
            </a:r>
            <a:r>
              <a:rPr lang="en-US" dirty="0">
                <a:latin typeface="Times New Roman" panose="02020603050405020304" pitchFamily="18" charset="0"/>
                <a:cs typeface="Times New Roman" panose="02020603050405020304" pitchFamily="18" charset="0"/>
              </a:rPr>
              <a:t>, in case symptoms persist, consulting with a pulmonologist would be appropriate.</a:t>
            </a:r>
          </a:p>
          <a:p>
            <a:endParaRPr lang="en-US" dirty="0"/>
          </a:p>
        </p:txBody>
      </p:sp>
    </p:spTree>
    <p:extLst>
      <p:ext uri="{BB962C8B-B14F-4D97-AF65-F5344CB8AC3E}">
        <p14:creationId xmlns:p14="http://schemas.microsoft.com/office/powerpoint/2010/main" val="15860499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C9E0278-D201-433B-B3C8-9297DFCED1EE}"/>
              </a:ext>
            </a:extLst>
          </p:cNvPr>
          <p:cNvSpPr>
            <a:spLocks noGrp="1"/>
          </p:cNvSpPr>
          <p:nvPr>
            <p:ph type="title"/>
          </p:nvPr>
        </p:nvSpPr>
        <p:spPr/>
        <p:txBody>
          <a:bodyPr/>
          <a:lstStyle/>
          <a:p>
            <a:pPr algn="ctr"/>
            <a:r>
              <a:rPr lang="en-US" dirty="0">
                <a:solidFill>
                  <a:srgbClr val="FF0000"/>
                </a:solidFill>
                <a:latin typeface="Times New Roman" panose="02020603050405020304" pitchFamily="18" charset="0"/>
                <a:cs typeface="Times New Roman" panose="02020603050405020304" pitchFamily="18" charset="0"/>
              </a:rPr>
              <a:t>References</a:t>
            </a:r>
          </a:p>
        </p:txBody>
      </p:sp>
      <p:sp>
        <p:nvSpPr>
          <p:cNvPr id="3" name="Content Placeholder 2">
            <a:extLst>
              <a:ext uri="{FF2B5EF4-FFF2-40B4-BE49-F238E27FC236}">
                <a16:creationId xmlns:a16="http://schemas.microsoft.com/office/drawing/2014/main" xmlns="" id="{7E566C2A-E5B2-4C8A-8823-99EFEDF2E33D}"/>
              </a:ext>
            </a:extLst>
          </p:cNvPr>
          <p:cNvSpPr>
            <a:spLocks noGrp="1"/>
          </p:cNvSpPr>
          <p:nvPr>
            <p:ph idx="1"/>
          </p:nvPr>
        </p:nvSpPr>
        <p:spPr>
          <a:xfrm>
            <a:off x="838200" y="1399309"/>
            <a:ext cx="10515600" cy="5070764"/>
          </a:xfrm>
        </p:spPr>
        <p:txBody>
          <a:bodyPr>
            <a:normAutofit fontScale="70000" lnSpcReduction="20000"/>
          </a:bodyPr>
          <a:lstStyle/>
          <a:p>
            <a:r>
              <a:rPr lang="en-US" dirty="0">
                <a:latin typeface="Times New Roman" panose="02020603050405020304" pitchFamily="18" charset="0"/>
                <a:cs typeface="Times New Roman" panose="02020603050405020304" pitchFamily="18" charset="0"/>
              </a:rPr>
              <a:t>Barac, A., Ong, D. S., </a:t>
            </a:r>
            <a:r>
              <a:rPr lang="en-US" dirty="0">
                <a:latin typeface="Times New Roman" panose="02020603050405020304" pitchFamily="18" charset="0"/>
                <a:cs typeface="Times New Roman" panose="02020603050405020304" pitchFamily="18" charset="0"/>
              </a:rPr>
              <a:t>Jovancevic</a:t>
            </a:r>
            <a:r>
              <a:rPr lang="en-US" dirty="0">
                <a:latin typeface="Times New Roman" panose="02020603050405020304" pitchFamily="18" charset="0"/>
                <a:cs typeface="Times New Roman" panose="02020603050405020304" pitchFamily="18" charset="0"/>
              </a:rPr>
              <a:t>, L., </a:t>
            </a:r>
            <a:r>
              <a:rPr lang="en-US" dirty="0">
                <a:latin typeface="Times New Roman" panose="02020603050405020304" pitchFamily="18" charset="0"/>
                <a:cs typeface="Times New Roman" panose="02020603050405020304" pitchFamily="18" charset="0"/>
              </a:rPr>
              <a:t>Peric</a:t>
            </a:r>
            <a:r>
              <a:rPr lang="en-US" dirty="0">
                <a:latin typeface="Times New Roman" panose="02020603050405020304" pitchFamily="18" charset="0"/>
                <a:cs typeface="Times New Roman" panose="02020603050405020304" pitchFamily="18" charset="0"/>
              </a:rPr>
              <a:t>, A., </a:t>
            </a:r>
            <a:r>
              <a:rPr lang="en-US" dirty="0">
                <a:latin typeface="Times New Roman" panose="02020603050405020304" pitchFamily="18" charset="0"/>
                <a:cs typeface="Times New Roman" panose="02020603050405020304" pitchFamily="18" charset="0"/>
              </a:rPr>
              <a:t>Surda</a:t>
            </a:r>
            <a:r>
              <a:rPr lang="en-US" dirty="0">
                <a:latin typeface="Times New Roman" panose="02020603050405020304" pitchFamily="18" charset="0"/>
                <a:cs typeface="Times New Roman" panose="02020603050405020304" pitchFamily="18" charset="0"/>
              </a:rPr>
              <a:t>, P., </a:t>
            </a:r>
            <a:r>
              <a:rPr lang="en-US" dirty="0" err="1">
                <a:latin typeface="Times New Roman" panose="02020603050405020304" pitchFamily="18" charset="0"/>
                <a:cs typeface="Times New Roman" panose="02020603050405020304" pitchFamily="18" charset="0"/>
              </a:rPr>
              <a:t>Tomic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Spiric</a:t>
            </a:r>
            <a:r>
              <a:rPr lang="en-US" dirty="0">
                <a:latin typeface="Times New Roman" panose="02020603050405020304" pitchFamily="18" charset="0"/>
                <a:cs typeface="Times New Roman" panose="02020603050405020304" pitchFamily="18" charset="0"/>
              </a:rPr>
              <a:t>, V., &amp; </a:t>
            </a:r>
            <a:r>
              <a:rPr lang="en-US" dirty="0" err="1">
                <a:latin typeface="Times New Roman" panose="02020603050405020304" pitchFamily="18" charset="0"/>
                <a:cs typeface="Times New Roman" panose="02020603050405020304" pitchFamily="18" charset="0"/>
              </a:rPr>
              <a:t>Rubino</a:t>
            </a:r>
            <a:r>
              <a:rPr lang="en-US" dirty="0">
                <a:latin typeface="Times New Roman" panose="02020603050405020304" pitchFamily="18" charset="0"/>
                <a:cs typeface="Times New Roman" panose="02020603050405020304" pitchFamily="18" charset="0"/>
              </a:rPr>
              <a:t>, S. (2018). Fungi-induced upper and lower respiratory tract allergic diseases: one entity. Frontiers in microbiology, 9, 583. </a:t>
            </a:r>
            <a:endParaRPr lang="en-US" dirty="0" smtClean="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Cimolai</a:t>
            </a:r>
            <a:r>
              <a:rPr lang="en-US" dirty="0">
                <a:latin typeface="Times New Roman" panose="02020603050405020304" pitchFamily="18" charset="0"/>
                <a:cs typeface="Times New Roman" panose="02020603050405020304" pitchFamily="18" charset="0"/>
              </a:rPr>
              <a:t>, N. (2020). More data are required for incubation period, infectivity, and quarantine duration for COVID-19. Travel medicine and infectious disease, 37, 101713.</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Darwin, C. (2021). Pharmacology and Medications. Mosby's Pathology for Massage Professionals-E-Book, 44.</a:t>
            </a:r>
          </a:p>
          <a:p>
            <a:r>
              <a:rPr lang="en-US" dirty="0">
                <a:latin typeface="Times New Roman" panose="02020603050405020304" pitchFamily="18" charset="0"/>
                <a:cs typeface="Times New Roman" panose="02020603050405020304" pitchFamily="18" charset="0"/>
              </a:rPr>
              <a:t>de Groot, P. M., Wu, C. C., Carter, B. W., &amp; </a:t>
            </a:r>
            <a:r>
              <a:rPr lang="en-US" dirty="0" err="1">
                <a:latin typeface="Times New Roman" panose="02020603050405020304" pitchFamily="18" charset="0"/>
                <a:cs typeface="Times New Roman" panose="02020603050405020304" pitchFamily="18" charset="0"/>
              </a:rPr>
              <a:t>Munden</a:t>
            </a:r>
            <a:r>
              <a:rPr lang="en-US" dirty="0">
                <a:latin typeface="Times New Roman" panose="02020603050405020304" pitchFamily="18" charset="0"/>
                <a:cs typeface="Times New Roman" panose="02020603050405020304" pitchFamily="18" charset="0"/>
              </a:rPr>
              <a:t>, R. F. (2018). The epidemiology of lung cancer. Translational lung cancer research, 7(3), 220. </a:t>
            </a:r>
          </a:p>
          <a:p>
            <a:r>
              <a:rPr lang="en-US" dirty="0">
                <a:latin typeface="Times New Roman" panose="02020603050405020304" pitchFamily="18" charset="0"/>
                <a:cs typeface="Times New Roman" panose="02020603050405020304" pitchFamily="18" charset="0"/>
              </a:rPr>
              <a:t>Marchello, C. S., </a:t>
            </a:r>
            <a:r>
              <a:rPr lang="en-US" dirty="0" err="1">
                <a:latin typeface="Times New Roman" panose="02020603050405020304" pitchFamily="18" charset="0"/>
                <a:cs typeface="Times New Roman" panose="02020603050405020304" pitchFamily="18" charset="0"/>
              </a:rPr>
              <a:t>Ebell</a:t>
            </a:r>
            <a:r>
              <a:rPr lang="en-US" dirty="0">
                <a:latin typeface="Times New Roman" panose="02020603050405020304" pitchFamily="18" charset="0"/>
                <a:cs typeface="Times New Roman" panose="02020603050405020304" pitchFamily="18" charset="0"/>
              </a:rPr>
              <a:t>, M. H., Dale, A. P., Harvill, E. T., Shen, Y., &amp; Whalen, C. C. (2019). Signs and symptoms that rule out community-acquired pneumonia in outpatient adults: a systematic review and meta-analysis. The Journal of the American Board of Family Medicine, 32(2), 234-247.</a:t>
            </a:r>
          </a:p>
          <a:p>
            <a:r>
              <a:rPr lang="en-US" dirty="0">
                <a:latin typeface="Times New Roman" panose="02020603050405020304" pitchFamily="18" charset="0"/>
                <a:cs typeface="Times New Roman" panose="02020603050405020304" pitchFamily="18" charset="0"/>
              </a:rPr>
              <a:t>Mattila, J. M., Thomas, E., </a:t>
            </a:r>
            <a:r>
              <a:rPr lang="en-US" dirty="0" err="1">
                <a:latin typeface="Times New Roman" panose="02020603050405020304" pitchFamily="18" charset="0"/>
                <a:cs typeface="Times New Roman" panose="02020603050405020304" pitchFamily="18" charset="0"/>
              </a:rPr>
              <a:t>Lehtinen</a:t>
            </a:r>
            <a:r>
              <a:rPr lang="en-US" dirty="0">
                <a:latin typeface="Times New Roman" panose="02020603050405020304" pitchFamily="18" charset="0"/>
                <a:cs typeface="Times New Roman" panose="02020603050405020304" pitchFamily="18" charset="0"/>
              </a:rPr>
              <a:t>, P., </a:t>
            </a:r>
            <a:r>
              <a:rPr lang="en-US" dirty="0" err="1">
                <a:latin typeface="Times New Roman" panose="02020603050405020304" pitchFamily="18" charset="0"/>
                <a:cs typeface="Times New Roman" panose="02020603050405020304" pitchFamily="18" charset="0"/>
              </a:rPr>
              <a:t>Vuorinen</a:t>
            </a:r>
            <a:r>
              <a:rPr lang="en-US" dirty="0">
                <a:latin typeface="Times New Roman" panose="02020603050405020304" pitchFamily="18" charset="0"/>
                <a:cs typeface="Times New Roman" panose="02020603050405020304" pitchFamily="18" charset="0"/>
              </a:rPr>
              <a:t>, T., </a:t>
            </a:r>
            <a:r>
              <a:rPr lang="en-US" dirty="0" err="1">
                <a:latin typeface="Times New Roman" panose="02020603050405020304" pitchFamily="18" charset="0"/>
                <a:cs typeface="Times New Roman" panose="02020603050405020304" pitchFamily="18" charset="0"/>
              </a:rPr>
              <a:t>Waris</a:t>
            </a:r>
            <a:r>
              <a:rPr lang="en-US" dirty="0">
                <a:latin typeface="Times New Roman" panose="02020603050405020304" pitchFamily="18" charset="0"/>
                <a:cs typeface="Times New Roman" panose="02020603050405020304" pitchFamily="18" charset="0"/>
              </a:rPr>
              <a:t>, M., &amp; Heikkinen, T. (2021). Burden of influenza during the first year of life. Influenza and Other Respiratory Viruses, 15(4), 506-512.</a:t>
            </a:r>
          </a:p>
          <a:p>
            <a:r>
              <a:rPr lang="en-US" dirty="0" err="1">
                <a:latin typeface="Times New Roman" panose="02020603050405020304" pitchFamily="18" charset="0"/>
                <a:cs typeface="Times New Roman" panose="02020603050405020304" pitchFamily="18" charset="0"/>
              </a:rPr>
              <a:t>Proaño</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Bravard</a:t>
            </a:r>
            <a:r>
              <a:rPr lang="en-US" dirty="0">
                <a:latin typeface="Times New Roman" panose="02020603050405020304" pitchFamily="18" charset="0"/>
                <a:cs typeface="Times New Roman" panose="02020603050405020304" pitchFamily="18" charset="0"/>
              </a:rPr>
              <a:t>, M. A., López, J. W., Lee, G. O., Bui, D., Datta, S., ... &amp; Tuberculosis Working Group in Peru. (2017). Dynamics of cough frequency in adults undergoing treatment for pulmonary tuberculosis. Clinical infectious diseases, 64(9), 1174-1181. </a:t>
            </a:r>
          </a:p>
          <a:p>
            <a:r>
              <a:rPr lang="en-US" dirty="0" err="1">
                <a:latin typeface="Times New Roman" panose="02020603050405020304" pitchFamily="18" charset="0"/>
                <a:cs typeface="Times New Roman" panose="02020603050405020304" pitchFamily="18" charset="0"/>
              </a:rPr>
              <a:t>Wollina</a:t>
            </a:r>
            <a:r>
              <a:rPr lang="en-US" dirty="0">
                <a:latin typeface="Times New Roman" panose="02020603050405020304" pitchFamily="18" charset="0"/>
                <a:cs typeface="Times New Roman" panose="02020603050405020304" pitchFamily="18" charset="0"/>
              </a:rPr>
              <a:t>, U., </a:t>
            </a:r>
            <a:r>
              <a:rPr lang="en-US" dirty="0" err="1">
                <a:latin typeface="Times New Roman" panose="02020603050405020304" pitchFamily="18" charset="0"/>
                <a:cs typeface="Times New Roman" panose="02020603050405020304" pitchFamily="18" charset="0"/>
              </a:rPr>
              <a:t>Karadağ</a:t>
            </a:r>
            <a:r>
              <a:rPr lang="en-US" dirty="0">
                <a:latin typeface="Times New Roman" panose="02020603050405020304" pitchFamily="18" charset="0"/>
                <a:cs typeface="Times New Roman" panose="02020603050405020304" pitchFamily="18" charset="0"/>
              </a:rPr>
              <a:t>, A. S., Rowland‐Payne, C., </a:t>
            </a:r>
            <a:r>
              <a:rPr lang="en-US" dirty="0" err="1">
                <a:latin typeface="Times New Roman" panose="02020603050405020304" pitchFamily="18" charset="0"/>
                <a:cs typeface="Times New Roman" panose="02020603050405020304" pitchFamily="18" charset="0"/>
              </a:rPr>
              <a:t>Chiriac</a:t>
            </a:r>
            <a:r>
              <a:rPr lang="en-US" dirty="0">
                <a:latin typeface="Times New Roman" panose="02020603050405020304" pitchFamily="18" charset="0"/>
                <a:cs typeface="Times New Roman" panose="02020603050405020304" pitchFamily="18" charset="0"/>
              </a:rPr>
              <a:t>, A., &amp; </a:t>
            </a:r>
            <a:r>
              <a:rPr lang="en-US" dirty="0" err="1">
                <a:latin typeface="Times New Roman" panose="02020603050405020304" pitchFamily="18" charset="0"/>
                <a:cs typeface="Times New Roman" panose="02020603050405020304" pitchFamily="18" charset="0"/>
              </a:rPr>
              <a:t>Lotti</a:t>
            </a:r>
            <a:r>
              <a:rPr lang="en-US" dirty="0">
                <a:latin typeface="Times New Roman" panose="02020603050405020304" pitchFamily="18" charset="0"/>
                <a:cs typeface="Times New Roman" panose="02020603050405020304" pitchFamily="18" charset="0"/>
              </a:rPr>
              <a:t>, T. (2020). Cutaneous signs in COVID‐19 patients: a review. Dermatologic therapy, 33(5), e13549.</a:t>
            </a:r>
          </a:p>
          <a:p>
            <a:endParaRPr lang="en-US" dirty="0"/>
          </a:p>
        </p:txBody>
      </p:sp>
    </p:spTree>
    <p:extLst>
      <p:ext uri="{BB962C8B-B14F-4D97-AF65-F5344CB8AC3E}">
        <p14:creationId xmlns:p14="http://schemas.microsoft.com/office/powerpoint/2010/main" val="12569382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37BED5D-C675-42DC-A047-C38FC05F7475}"/>
              </a:ext>
            </a:extLst>
          </p:cNvPr>
          <p:cNvSpPr>
            <a:spLocks noGrp="1"/>
          </p:cNvSpPr>
          <p:nvPr>
            <p:ph type="title"/>
          </p:nvPr>
        </p:nvSpPr>
        <p:spPr/>
        <p:txBody>
          <a:bodyPr/>
          <a:lstStyle/>
          <a:p>
            <a:pPr algn="ctr"/>
            <a:r>
              <a:rPr lang="en-US" dirty="0">
                <a:solidFill>
                  <a:srgbClr val="FF0000"/>
                </a:solidFill>
                <a:latin typeface="Times New Roman" panose="02020603050405020304" pitchFamily="18" charset="0"/>
                <a:cs typeface="Times New Roman" panose="02020603050405020304" pitchFamily="18" charset="0"/>
              </a:rPr>
              <a:t>Patient information</a:t>
            </a:r>
          </a:p>
        </p:txBody>
      </p:sp>
      <p:sp>
        <p:nvSpPr>
          <p:cNvPr id="3" name="Content Placeholder 2">
            <a:extLst>
              <a:ext uri="{FF2B5EF4-FFF2-40B4-BE49-F238E27FC236}">
                <a16:creationId xmlns:a16="http://schemas.microsoft.com/office/drawing/2014/main" xmlns="" id="{B6C1EA16-8CD5-4ABF-89B6-79C8037DF11E}"/>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Age: 32years</a:t>
            </a:r>
          </a:p>
          <a:p>
            <a:r>
              <a:rPr lang="en-US" dirty="0">
                <a:latin typeface="Times New Roman" panose="02020603050405020304" pitchFamily="18" charset="0"/>
                <a:cs typeface="Times New Roman" panose="02020603050405020304" pitchFamily="18" charset="0"/>
              </a:rPr>
              <a:t>Gender: Male</a:t>
            </a:r>
          </a:p>
          <a:p>
            <a:r>
              <a:rPr lang="en-US" dirty="0">
                <a:latin typeface="Times New Roman" panose="02020603050405020304" pitchFamily="18" charset="0"/>
                <a:cs typeface="Times New Roman" panose="02020603050405020304" pitchFamily="18" charset="0"/>
              </a:rPr>
              <a:t>Symptoms presented: nasal stuffiness, fatigue, difficulty in breathing while wearing a mask</a:t>
            </a:r>
          </a:p>
          <a:p>
            <a:endParaRPr lang="en-US" dirty="0"/>
          </a:p>
        </p:txBody>
      </p:sp>
    </p:spTree>
    <p:extLst>
      <p:ext uri="{BB962C8B-B14F-4D97-AF65-F5344CB8AC3E}">
        <p14:creationId xmlns:p14="http://schemas.microsoft.com/office/powerpoint/2010/main" val="40048944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88C03B7-0E08-4E1C-BC47-48B996AD4659}"/>
              </a:ext>
            </a:extLst>
          </p:cNvPr>
          <p:cNvSpPr>
            <a:spLocks noGrp="1"/>
          </p:cNvSpPr>
          <p:nvPr>
            <p:ph type="title"/>
          </p:nvPr>
        </p:nvSpPr>
        <p:spPr/>
        <p:txBody>
          <a:bodyPr/>
          <a:lstStyle/>
          <a:p>
            <a:pPr algn="ctr"/>
            <a:r>
              <a:rPr lang="en-US" dirty="0">
                <a:solidFill>
                  <a:srgbClr val="FF0000"/>
                </a:solidFill>
                <a:latin typeface="Times New Roman" panose="02020603050405020304" pitchFamily="18" charset="0"/>
                <a:cs typeface="Times New Roman" panose="02020603050405020304" pitchFamily="18" charset="0"/>
              </a:rPr>
              <a:t>Covid</a:t>
            </a:r>
            <a:r>
              <a:rPr lang="en-US" dirty="0"/>
              <a:t> </a:t>
            </a:r>
            <a:r>
              <a:rPr lang="en-US" dirty="0">
                <a:solidFill>
                  <a:srgbClr val="FF0000"/>
                </a:solidFill>
              </a:rPr>
              <a:t>-19</a:t>
            </a:r>
          </a:p>
        </p:txBody>
      </p:sp>
      <p:sp>
        <p:nvSpPr>
          <p:cNvPr id="3" name="Content Placeholder 2">
            <a:extLst>
              <a:ext uri="{FF2B5EF4-FFF2-40B4-BE49-F238E27FC236}">
                <a16:creationId xmlns:a16="http://schemas.microsoft.com/office/drawing/2014/main" xmlns="" id="{2E551061-981C-414B-9D18-F0456AD80E24}"/>
              </a:ext>
            </a:extLst>
          </p:cNvPr>
          <p:cNvSpPr>
            <a:spLocks noGrp="1"/>
          </p:cNvSpPr>
          <p:nvPr>
            <p:ph idx="1"/>
          </p:nvPr>
        </p:nvSpPr>
        <p:spPr>
          <a:xfrm>
            <a:off x="838200" y="1427018"/>
            <a:ext cx="10515600" cy="4959927"/>
          </a:xfrm>
        </p:spPr>
        <p:txBody>
          <a:bodyPr>
            <a:normAutofit fontScale="77500" lnSpcReduction="20000"/>
          </a:bodyPr>
          <a:lstStyle/>
          <a:p>
            <a:r>
              <a:rPr lang="en-US" dirty="0">
                <a:solidFill>
                  <a:srgbClr val="FF0000"/>
                </a:solidFill>
                <a:latin typeface="Times New Roman" panose="02020603050405020304" pitchFamily="18" charset="0"/>
                <a:cs typeface="Times New Roman" panose="02020603050405020304" pitchFamily="18" charset="0"/>
              </a:rPr>
              <a:t>Definition and cause</a:t>
            </a:r>
          </a:p>
          <a:p>
            <a:pPr marL="0" indent="0">
              <a:buNone/>
            </a:pPr>
            <a:r>
              <a:rPr lang="en-US" dirty="0" smtClean="0">
                <a:latin typeface="Times New Roman" panose="02020603050405020304" pitchFamily="18" charset="0"/>
                <a:cs typeface="Times New Roman" panose="02020603050405020304" pitchFamily="18" charset="0"/>
              </a:rPr>
              <a:t>	</a:t>
            </a:r>
          </a:p>
          <a:p>
            <a:pPr marL="0" indent="0">
              <a:buNone/>
            </a:pPr>
            <a:r>
              <a:rPr lang="en-US" dirty="0">
                <a:solidFill>
                  <a:schemeClr val="accent6"/>
                </a:solidFill>
              </a:rPr>
              <a:t>COVID-19 is a respiratory illness that is caused by the SARS-CoV-2 virus. The virus was not known to affect human beings until 2019. Covid-19 is highly contagious.  Covid-19 can occur in various variants, with new variants being discovered during the treatment of patients. The variants include the Alpha variant first discovered in Britain, the Beta variant first discovered in South Africa, the Gamma variant first discovered in Brazil, and the Delta variant in India. </a:t>
            </a:r>
            <a:endParaRPr lang="en-US" dirty="0" smtClean="0">
              <a:solidFill>
                <a:schemeClr val="accent6"/>
              </a:solidFill>
            </a:endParaRPr>
          </a:p>
          <a:p>
            <a:pPr marL="0" indent="0">
              <a:buNone/>
            </a:pPr>
            <a:r>
              <a:rPr lang="en-US" dirty="0" smtClean="0">
                <a:solidFill>
                  <a:schemeClr val="accent6"/>
                </a:solidFill>
              </a:rPr>
              <a:t>Variants </a:t>
            </a:r>
            <a:r>
              <a:rPr lang="en-US" dirty="0">
                <a:solidFill>
                  <a:schemeClr val="accent6"/>
                </a:solidFill>
              </a:rPr>
              <a:t>have differences in their severity, ease of treatment and mortality rate. The virus enters the human body through the mouth or nose when an infected person talks, coughs, breathes or sneezes. The droplets from the mouth are released into the air, and anyone with an exposed mouth or nose can contract the virus. The virus can also get into the human body when people touch surfaces and touch their mouth or nose. Once the virus enters the body, symptoms do not show until five days (or less). During this period, the virus is most contagious, and a person might go around as a spreader without knowing. The virus has an incubation period of fourteen days (</a:t>
            </a:r>
            <a:r>
              <a:rPr lang="en-US" dirty="0" err="1">
                <a:solidFill>
                  <a:schemeClr val="accent6"/>
                </a:solidFill>
              </a:rPr>
              <a:t>Cimolai</a:t>
            </a:r>
            <a:r>
              <a:rPr lang="en-US" dirty="0">
                <a:solidFill>
                  <a:schemeClr val="accent6"/>
                </a:solidFill>
              </a:rPr>
              <a:t>, 2020). If a person does not develop any symptoms fourteen days after exposure, the person is considered free of the virus. </a:t>
            </a:r>
            <a:endParaRPr lang="en-US" dirty="0">
              <a:solidFill>
                <a:schemeClr val="accent6"/>
              </a:solidFill>
            </a:endParaRPr>
          </a:p>
        </p:txBody>
      </p:sp>
    </p:spTree>
    <p:extLst>
      <p:ext uri="{BB962C8B-B14F-4D97-AF65-F5344CB8AC3E}">
        <p14:creationId xmlns:p14="http://schemas.microsoft.com/office/powerpoint/2010/main" val="10066094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70948"/>
          </a:xfrm>
        </p:spPr>
        <p:txBody>
          <a:bodyPr>
            <a:normAutofit fontScale="90000"/>
          </a:bodyPr>
          <a:lstStyle/>
          <a:p>
            <a:r>
              <a:rPr lang="en-US" dirty="0">
                <a:solidFill>
                  <a:srgbClr val="FF0000"/>
                </a:solidFill>
                <a:latin typeface="Times New Roman" panose="02020603050405020304" pitchFamily="18" charset="0"/>
                <a:cs typeface="Times New Roman" panose="02020603050405020304" pitchFamily="18" charset="0"/>
              </a:rPr>
              <a:t>Symptoms</a:t>
            </a:r>
            <a:br>
              <a:rPr lang="en-US" dirty="0">
                <a:solidFill>
                  <a:srgbClr val="FF0000"/>
                </a:solidFill>
                <a:latin typeface="Times New Roman" panose="02020603050405020304" pitchFamily="18" charset="0"/>
                <a:cs typeface="Times New Roman" panose="02020603050405020304" pitchFamily="18" charset="0"/>
              </a:rPr>
            </a:br>
            <a:endParaRPr lang="en-US" dirty="0"/>
          </a:p>
        </p:txBody>
      </p:sp>
      <p:sp>
        <p:nvSpPr>
          <p:cNvPr id="3" name="Content Placeholder 2"/>
          <p:cNvSpPr>
            <a:spLocks noGrp="1"/>
          </p:cNvSpPr>
          <p:nvPr>
            <p:ph idx="1"/>
          </p:nvPr>
        </p:nvSpPr>
        <p:spPr>
          <a:xfrm>
            <a:off x="838200" y="955964"/>
            <a:ext cx="10515600" cy="5220999"/>
          </a:xfrm>
        </p:spPr>
        <p:txBody>
          <a:bodyPr>
            <a:normAutofit fontScale="92500" lnSpcReduction="20000"/>
          </a:bodyPr>
          <a:lstStyle/>
          <a:p>
            <a:r>
              <a:rPr lang="en-US" dirty="0" smtClean="0">
                <a:latin typeface="Times New Roman" panose="02020603050405020304" pitchFamily="18" charset="0"/>
                <a:cs typeface="Times New Roman" panose="02020603050405020304" pitchFamily="18" charset="0"/>
              </a:rPr>
              <a:t>Those </a:t>
            </a:r>
            <a:r>
              <a:rPr lang="en-US" dirty="0">
                <a:latin typeface="Times New Roman" panose="02020603050405020304" pitchFamily="18" charset="0"/>
                <a:cs typeface="Times New Roman" panose="02020603050405020304" pitchFamily="18" charset="0"/>
              </a:rPr>
              <a:t>who contract Covid-19 may have symptoms that vary from asymptomatic, mild, moderate, severe, or critical depending on factors like age and pre-existing medical conditions.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A </a:t>
            </a:r>
            <a:r>
              <a:rPr lang="en-US" dirty="0">
                <a:latin typeface="Times New Roman" panose="02020603050405020304" pitchFamily="18" charset="0"/>
                <a:cs typeface="Times New Roman" panose="02020603050405020304" pitchFamily="18" charset="0"/>
              </a:rPr>
              <a:t>patient with asymptomatic Covid-19 will show no symptoms, but a Covid-19 nucleic acid test will come out positive.</a:t>
            </a:r>
          </a:p>
          <a:p>
            <a:r>
              <a:rPr lang="en-US" dirty="0">
                <a:latin typeface="Times New Roman" panose="02020603050405020304" pitchFamily="18" charset="0"/>
                <a:cs typeface="Times New Roman" panose="02020603050405020304" pitchFamily="18" charset="0"/>
              </a:rPr>
              <a:t> Mild symptoms are similar to acute upper respiratory tract infections like fever, dry cough, sore throat, fatigue, sneezing, myalgia, and sometimes a runny nose. </a:t>
            </a:r>
          </a:p>
          <a:p>
            <a:r>
              <a:rPr lang="en-US" dirty="0">
                <a:latin typeface="Times New Roman" panose="02020603050405020304" pitchFamily="18" charset="0"/>
                <a:cs typeface="Times New Roman" panose="02020603050405020304" pitchFamily="18" charset="0"/>
              </a:rPr>
              <a:t>Moderate symptoms include more frequent fevers and dry cough but with hypoxemia that is not obvious. Severe symptoms result in pneumonia with obvious hypoxemia.</a:t>
            </a:r>
          </a:p>
          <a:p>
            <a:r>
              <a:rPr lang="en-US" dirty="0">
                <a:latin typeface="Times New Roman" panose="02020603050405020304" pitchFamily="18" charset="0"/>
                <a:cs typeface="Times New Roman" panose="02020603050405020304" pitchFamily="18" charset="0"/>
              </a:rPr>
              <a:t> A patient with critical Covid-19 may exhibit acute respiratory distress syndrome (ARDS) characterized by difficulty breathing; there may also be heart failure and encephalopathy.</a:t>
            </a:r>
          </a:p>
          <a:p>
            <a:r>
              <a:rPr lang="en-US" dirty="0">
                <a:latin typeface="Times New Roman" panose="02020603050405020304" pitchFamily="18" charset="0"/>
                <a:cs typeface="Times New Roman" panose="02020603050405020304" pitchFamily="18" charset="0"/>
              </a:rPr>
              <a:t> Loss of smelling and tasting senses, chest pains, and in some instances, loss of movement and speech abilities may also occur. </a:t>
            </a:r>
          </a:p>
          <a:p>
            <a:endParaRPr lang="en-US" dirty="0"/>
          </a:p>
        </p:txBody>
      </p:sp>
    </p:spTree>
    <p:extLst>
      <p:ext uri="{BB962C8B-B14F-4D97-AF65-F5344CB8AC3E}">
        <p14:creationId xmlns:p14="http://schemas.microsoft.com/office/powerpoint/2010/main" val="40484878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Symptoms </a:t>
            </a:r>
            <a:r>
              <a:rPr lang="en-US" dirty="0" err="1" smtClean="0">
                <a:solidFill>
                  <a:srgbClr val="FF0000"/>
                </a:solidFill>
              </a:rPr>
              <a:t>Cont</a:t>
            </a:r>
            <a:r>
              <a:rPr lang="en-US" dirty="0" smtClean="0">
                <a:solidFill>
                  <a:srgbClr val="FF0000"/>
                </a:solidFill>
              </a:rPr>
              <a:t>….</a:t>
            </a:r>
            <a:endParaRPr lang="en-US" dirty="0">
              <a:solidFill>
                <a:srgbClr val="FF0000"/>
              </a:solidFill>
            </a:endParaRPr>
          </a:p>
        </p:txBody>
      </p:sp>
      <p:sp>
        <p:nvSpPr>
          <p:cNvPr id="3" name="Content Placeholder 2"/>
          <p:cNvSpPr>
            <a:spLocks noGrp="1"/>
          </p:cNvSpPr>
          <p:nvPr>
            <p:ph idx="1"/>
          </p:nvPr>
        </p:nvSpPr>
        <p:spPr>
          <a:xfrm>
            <a:off x="838200" y="1524000"/>
            <a:ext cx="10515600" cy="4652963"/>
          </a:xfrm>
        </p:spPr>
        <p:txBody>
          <a:bodyPr>
            <a:normAutofit fontScale="92500" lnSpcReduction="10000"/>
          </a:bodyPr>
          <a:lstStyle/>
          <a:p>
            <a:pPr marL="0" indent="0">
              <a:buNone/>
            </a:pPr>
            <a:r>
              <a:rPr lang="en-US" dirty="0" smtClean="0">
                <a:solidFill>
                  <a:schemeClr val="accent6"/>
                </a:solidFill>
              </a:rPr>
              <a:t>The symptoms can be divided into three categories:</a:t>
            </a:r>
          </a:p>
          <a:p>
            <a:pPr marL="0" indent="0">
              <a:buNone/>
            </a:pPr>
            <a:r>
              <a:rPr lang="en-US" dirty="0" smtClean="0">
                <a:solidFill>
                  <a:schemeClr val="accent6"/>
                </a:solidFill>
              </a:rPr>
              <a:t>1. </a:t>
            </a:r>
            <a:r>
              <a:rPr lang="en-US" dirty="0">
                <a:solidFill>
                  <a:schemeClr val="accent6"/>
                </a:solidFill>
              </a:rPr>
              <a:t>R</a:t>
            </a:r>
            <a:r>
              <a:rPr lang="en-US" dirty="0" smtClean="0">
                <a:solidFill>
                  <a:schemeClr val="accent6"/>
                </a:solidFill>
              </a:rPr>
              <a:t>espiratory symptoms- Consists of symptoms that affect the respiratory system like coughs,</a:t>
            </a:r>
            <a:r>
              <a:rPr lang="en-US" dirty="0">
                <a:solidFill>
                  <a:schemeClr val="accent6"/>
                </a:solidFill>
              </a:rPr>
              <a:t> </a:t>
            </a:r>
            <a:r>
              <a:rPr lang="en-US" dirty="0" smtClean="0">
                <a:solidFill>
                  <a:schemeClr val="accent6"/>
                </a:solidFill>
              </a:rPr>
              <a:t>fever, breathlessness, </a:t>
            </a:r>
            <a:r>
              <a:rPr lang="en-US" dirty="0">
                <a:solidFill>
                  <a:schemeClr val="accent6"/>
                </a:solidFill>
              </a:rPr>
              <a:t>and </a:t>
            </a:r>
            <a:r>
              <a:rPr lang="en-US" dirty="0" smtClean="0">
                <a:solidFill>
                  <a:schemeClr val="accent6"/>
                </a:solidFill>
              </a:rPr>
              <a:t>sputum.</a:t>
            </a:r>
          </a:p>
          <a:p>
            <a:pPr marL="0" indent="0">
              <a:buNone/>
            </a:pPr>
            <a:r>
              <a:rPr lang="en-US" dirty="0" smtClean="0">
                <a:solidFill>
                  <a:schemeClr val="accent6"/>
                </a:solidFill>
              </a:rPr>
              <a:t>2</a:t>
            </a:r>
            <a:r>
              <a:rPr lang="en-US" dirty="0">
                <a:solidFill>
                  <a:schemeClr val="accent6"/>
                </a:solidFill>
              </a:rPr>
              <a:t>. </a:t>
            </a:r>
            <a:r>
              <a:rPr lang="en-US" dirty="0" smtClean="0">
                <a:solidFill>
                  <a:schemeClr val="accent6"/>
                </a:solidFill>
              </a:rPr>
              <a:t>Musculoskeletal symptoms-  These symptoms affect the joints and muscles. They include muscle pain, joint pains, loss of movement abilities, fatigue and headache.</a:t>
            </a:r>
          </a:p>
          <a:p>
            <a:pPr marL="0" indent="0">
              <a:buNone/>
            </a:pPr>
            <a:r>
              <a:rPr lang="en-US" dirty="0" smtClean="0">
                <a:solidFill>
                  <a:schemeClr val="accent6"/>
                </a:solidFill>
              </a:rPr>
              <a:t>3. </a:t>
            </a:r>
            <a:r>
              <a:rPr lang="en-US" dirty="0">
                <a:solidFill>
                  <a:schemeClr val="accent6"/>
                </a:solidFill>
              </a:rPr>
              <a:t>D</a:t>
            </a:r>
            <a:r>
              <a:rPr lang="en-US" dirty="0" smtClean="0">
                <a:solidFill>
                  <a:schemeClr val="accent6"/>
                </a:solidFill>
              </a:rPr>
              <a:t>igestive symptoms- Consists of symptoms that affect the digestive system like </a:t>
            </a:r>
            <a:r>
              <a:rPr lang="en-US" dirty="0">
                <a:solidFill>
                  <a:schemeClr val="accent6"/>
                </a:solidFill>
              </a:rPr>
              <a:t>abdominal </a:t>
            </a:r>
            <a:r>
              <a:rPr lang="en-US" dirty="0" smtClean="0">
                <a:solidFill>
                  <a:schemeClr val="accent6"/>
                </a:solidFill>
              </a:rPr>
              <a:t>pains, diarrhea, and vomiting.</a:t>
            </a:r>
          </a:p>
          <a:p>
            <a:pPr marL="0" indent="0">
              <a:buNone/>
            </a:pPr>
            <a:r>
              <a:rPr lang="en-US" dirty="0" smtClean="0">
                <a:solidFill>
                  <a:schemeClr val="accent6"/>
                </a:solidFill>
              </a:rPr>
              <a:t>	A patient may exhibit one, two or all of the symptom categories depending on the severity of infection. Some of the symptoms can recover immediately when treated while others may take longer periods to recover fully.</a:t>
            </a:r>
            <a:endParaRPr lang="en-US" dirty="0">
              <a:solidFill>
                <a:schemeClr val="accent6"/>
              </a:solidFill>
            </a:endParaRPr>
          </a:p>
        </p:txBody>
      </p:sp>
    </p:spTree>
    <p:extLst>
      <p:ext uri="{BB962C8B-B14F-4D97-AF65-F5344CB8AC3E}">
        <p14:creationId xmlns:p14="http://schemas.microsoft.com/office/powerpoint/2010/main" val="33306319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E7A6683-BCB8-453D-B531-AD531880042F}"/>
              </a:ext>
            </a:extLst>
          </p:cNvPr>
          <p:cNvSpPr>
            <a:spLocks noGrp="1"/>
          </p:cNvSpPr>
          <p:nvPr>
            <p:ph type="title"/>
          </p:nvPr>
        </p:nvSpPr>
        <p:spPr/>
        <p:txBody>
          <a:bodyPr/>
          <a:lstStyle/>
          <a:p>
            <a:pPr algn="ctr"/>
            <a:r>
              <a:rPr lang="en-US" dirty="0">
                <a:solidFill>
                  <a:srgbClr val="FF0000"/>
                </a:solidFill>
                <a:latin typeface="Times New Roman" panose="02020603050405020304" pitchFamily="18" charset="0"/>
                <a:cs typeface="Times New Roman" panose="02020603050405020304" pitchFamily="18" charset="0"/>
              </a:rPr>
              <a:t>Test and Treatment</a:t>
            </a:r>
          </a:p>
        </p:txBody>
      </p:sp>
      <p:sp>
        <p:nvSpPr>
          <p:cNvPr id="3" name="Content Placeholder 2">
            <a:extLst>
              <a:ext uri="{FF2B5EF4-FFF2-40B4-BE49-F238E27FC236}">
                <a16:creationId xmlns:a16="http://schemas.microsoft.com/office/drawing/2014/main" xmlns="" id="{A91D342A-71CA-43E4-88C7-6F2644EA2B83}"/>
              </a:ext>
            </a:extLst>
          </p:cNvPr>
          <p:cNvSpPr>
            <a:spLocks noGrp="1"/>
          </p:cNvSpPr>
          <p:nvPr>
            <p:ph idx="1"/>
          </p:nvPr>
        </p:nvSpPr>
        <p:spPr/>
        <p:txBody>
          <a:bodyPr>
            <a:normAutofit fontScale="92500" lnSpcReduction="20000"/>
          </a:bodyPr>
          <a:lstStyle/>
          <a:p>
            <a:r>
              <a:rPr lang="en-US" dirty="0">
                <a:latin typeface="Times New Roman" panose="02020603050405020304" pitchFamily="18" charset="0"/>
                <a:cs typeface="Times New Roman" panose="02020603050405020304" pitchFamily="18" charset="0"/>
              </a:rPr>
              <a:t>A nasal swab test is necessary to rule out this infection. Treatment for patients with Covid-19 varies. Asymptomatic patients may be secluded for 14 days while monitoring symptoms.</a:t>
            </a:r>
          </a:p>
          <a:p>
            <a:r>
              <a:rPr lang="en-US" dirty="0">
                <a:latin typeface="Times New Roman" panose="02020603050405020304" pitchFamily="18" charset="0"/>
                <a:cs typeface="Times New Roman" panose="02020603050405020304" pitchFamily="18" charset="0"/>
              </a:rPr>
              <a:t> Symptomatic patients with mild disease may be hospitalized and administered with antivirals or other medication that treat their symptoms. </a:t>
            </a:r>
          </a:p>
          <a:p>
            <a:r>
              <a:rPr lang="en-US" dirty="0">
                <a:latin typeface="Times New Roman" panose="02020603050405020304" pitchFamily="18" charset="0"/>
                <a:cs typeface="Times New Roman" panose="02020603050405020304" pitchFamily="18" charset="0"/>
              </a:rPr>
              <a:t>Other treatments may include administering oxygen for severely ill patients and administering corticosteroid (dexamethasone) to reduce ventilator stay for critically ill patients. </a:t>
            </a:r>
          </a:p>
          <a:p>
            <a:r>
              <a:rPr lang="en-US" dirty="0">
                <a:latin typeface="Times New Roman" panose="02020603050405020304" pitchFamily="18" charset="0"/>
                <a:cs typeface="Times New Roman" panose="02020603050405020304" pitchFamily="18" charset="0"/>
              </a:rPr>
              <a:t>There are also vaccines that can be given to reduce the chances of getting infected with Covid-19. </a:t>
            </a:r>
          </a:p>
          <a:p>
            <a:r>
              <a:rPr lang="en-US" dirty="0">
                <a:latin typeface="Times New Roman" panose="02020603050405020304" pitchFamily="18" charset="0"/>
                <a:cs typeface="Times New Roman" panose="02020603050405020304" pitchFamily="18" charset="0"/>
              </a:rPr>
              <a:t>Vaccines like </a:t>
            </a:r>
            <a:r>
              <a:rPr lang="en-US" dirty="0">
                <a:latin typeface="Times New Roman" panose="02020603050405020304" pitchFamily="18" charset="0"/>
                <a:cs typeface="Times New Roman" panose="02020603050405020304" pitchFamily="18" charset="0"/>
              </a:rPr>
              <a:t>Mordena</a:t>
            </a:r>
            <a:r>
              <a:rPr lang="en-US" dirty="0">
                <a:latin typeface="Times New Roman" panose="02020603050405020304" pitchFamily="18" charset="0"/>
                <a:cs typeface="Times New Roman" panose="02020603050405020304" pitchFamily="18" charset="0"/>
              </a:rPr>
              <a:t>, received by the patient, has an efficacy of 94.1% and may reduce the chances of infection with covid-19 after the first dose (</a:t>
            </a:r>
            <a:r>
              <a:rPr lang="en-US" dirty="0">
                <a:latin typeface="Times New Roman" panose="02020603050405020304" pitchFamily="18" charset="0"/>
                <a:cs typeface="Times New Roman" panose="02020603050405020304" pitchFamily="18" charset="0"/>
              </a:rPr>
              <a:t>Wollina</a:t>
            </a:r>
            <a:r>
              <a:rPr lang="en-US" dirty="0">
                <a:latin typeface="Times New Roman" panose="02020603050405020304" pitchFamily="18" charset="0"/>
                <a:cs typeface="Times New Roman" panose="02020603050405020304" pitchFamily="18" charset="0"/>
              </a:rPr>
              <a:t> et al., 2020).</a:t>
            </a:r>
          </a:p>
        </p:txBody>
      </p:sp>
    </p:spTree>
    <p:extLst>
      <p:ext uri="{BB962C8B-B14F-4D97-AF65-F5344CB8AC3E}">
        <p14:creationId xmlns:p14="http://schemas.microsoft.com/office/powerpoint/2010/main" val="20577248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Prevention</a:t>
            </a:r>
            <a:endParaRPr lang="en-US" dirty="0">
              <a:solidFill>
                <a:srgbClr val="FF0000"/>
              </a:solidFill>
            </a:endParaRPr>
          </a:p>
        </p:txBody>
      </p:sp>
      <p:sp>
        <p:nvSpPr>
          <p:cNvPr id="3" name="Content Placeholder 2"/>
          <p:cNvSpPr>
            <a:spLocks noGrp="1"/>
          </p:cNvSpPr>
          <p:nvPr>
            <p:ph idx="1"/>
          </p:nvPr>
        </p:nvSpPr>
        <p:spPr>
          <a:xfrm>
            <a:off x="838200" y="1316182"/>
            <a:ext cx="10515600" cy="4860781"/>
          </a:xfrm>
        </p:spPr>
        <p:txBody>
          <a:bodyPr>
            <a:normAutofit fontScale="92500" lnSpcReduction="10000"/>
          </a:bodyPr>
          <a:lstStyle/>
          <a:p>
            <a:r>
              <a:rPr lang="en-US" dirty="0" smtClean="0">
                <a:solidFill>
                  <a:schemeClr val="accent6"/>
                </a:solidFill>
              </a:rPr>
              <a:t>Vaccines are essential when </a:t>
            </a:r>
            <a:r>
              <a:rPr lang="en-US" dirty="0">
                <a:solidFill>
                  <a:schemeClr val="accent6"/>
                </a:solidFill>
              </a:rPr>
              <a:t>i</a:t>
            </a:r>
            <a:r>
              <a:rPr lang="en-US" dirty="0" smtClean="0">
                <a:solidFill>
                  <a:schemeClr val="accent6"/>
                </a:solidFill>
              </a:rPr>
              <a:t>t comes to prevention of Covid-19. Various vaccines have been developed with all having an efficacy of more than 90% after administration of the first dose. These vaccines include </a:t>
            </a:r>
            <a:r>
              <a:rPr lang="en-US" dirty="0">
                <a:solidFill>
                  <a:schemeClr val="accent6"/>
                </a:solidFill>
              </a:rPr>
              <a:t>P</a:t>
            </a:r>
            <a:r>
              <a:rPr lang="en-US" dirty="0" smtClean="0">
                <a:solidFill>
                  <a:schemeClr val="accent6"/>
                </a:solidFill>
              </a:rPr>
              <a:t>fizer, </a:t>
            </a:r>
            <a:r>
              <a:rPr lang="en-US" dirty="0" smtClean="0">
                <a:solidFill>
                  <a:schemeClr val="accent6"/>
                </a:solidFill>
              </a:rPr>
              <a:t>Mordena</a:t>
            </a:r>
            <a:r>
              <a:rPr lang="en-US" dirty="0" smtClean="0">
                <a:solidFill>
                  <a:schemeClr val="accent6"/>
                </a:solidFill>
              </a:rPr>
              <a:t>, AstraZeneca, Janssen among others.</a:t>
            </a:r>
          </a:p>
          <a:p>
            <a:r>
              <a:rPr lang="en-US" dirty="0" smtClean="0">
                <a:solidFill>
                  <a:schemeClr val="accent6"/>
                </a:solidFill>
              </a:rPr>
              <a:t>Washing hands with soap and running water also helps prevent covid-19 as the SARS‑CoV‑2 virus disintegrates when in contact with soap. In the absence of soap and water, sanitizers with alcohol content higher than 60% can help.</a:t>
            </a:r>
          </a:p>
          <a:p>
            <a:r>
              <a:rPr lang="en-US" dirty="0" smtClean="0">
                <a:solidFill>
                  <a:schemeClr val="accent6"/>
                </a:solidFill>
              </a:rPr>
              <a:t>Since the disease is contagious, people should avoid crowded areas and wear layered masks while in public.  Avoid touching the mouth or nose or any public surfaces.</a:t>
            </a:r>
          </a:p>
          <a:p>
            <a:r>
              <a:rPr lang="en-US" dirty="0" smtClean="0">
                <a:solidFill>
                  <a:schemeClr val="accent6"/>
                </a:solidFill>
              </a:rPr>
              <a:t>If a person suspects to have been exposed to the virus, they should seclude and self quarantine for fourteen days while monitoring symptoms.</a:t>
            </a:r>
            <a:endParaRPr lang="en-US" dirty="0">
              <a:solidFill>
                <a:schemeClr val="accent6"/>
              </a:solidFill>
            </a:endParaRPr>
          </a:p>
        </p:txBody>
      </p:sp>
    </p:spTree>
    <p:extLst>
      <p:ext uri="{BB962C8B-B14F-4D97-AF65-F5344CB8AC3E}">
        <p14:creationId xmlns:p14="http://schemas.microsoft.com/office/powerpoint/2010/main" val="42694137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8F0144D-72D9-4086-8C49-7BA87809272B}"/>
              </a:ext>
            </a:extLst>
          </p:cNvPr>
          <p:cNvSpPr>
            <a:spLocks noGrp="1"/>
          </p:cNvSpPr>
          <p:nvPr>
            <p:ph type="title"/>
          </p:nvPr>
        </p:nvSpPr>
        <p:spPr/>
        <p:txBody>
          <a:bodyPr/>
          <a:lstStyle/>
          <a:p>
            <a:pPr algn="ctr"/>
            <a:r>
              <a:rPr lang="en-US" dirty="0">
                <a:solidFill>
                  <a:srgbClr val="FF0000"/>
                </a:solidFill>
                <a:latin typeface="Times New Roman" panose="02020603050405020304" pitchFamily="18" charset="0"/>
                <a:cs typeface="Times New Roman" panose="02020603050405020304" pitchFamily="18" charset="0"/>
              </a:rPr>
              <a:t>2.	Lung Cancer</a:t>
            </a:r>
          </a:p>
        </p:txBody>
      </p:sp>
      <p:sp>
        <p:nvSpPr>
          <p:cNvPr id="3" name="Content Placeholder 2">
            <a:extLst>
              <a:ext uri="{FF2B5EF4-FFF2-40B4-BE49-F238E27FC236}">
                <a16:creationId xmlns:a16="http://schemas.microsoft.com/office/drawing/2014/main" xmlns="" id="{6A72326F-3998-43C4-B84E-274D148FDCB1}"/>
              </a:ext>
            </a:extLst>
          </p:cNvPr>
          <p:cNvSpPr>
            <a:spLocks noGrp="1"/>
          </p:cNvSpPr>
          <p:nvPr>
            <p:ph idx="1"/>
          </p:nvPr>
        </p:nvSpPr>
        <p:spPr/>
        <p:txBody>
          <a:bodyPr>
            <a:normAutofit fontScale="85000" lnSpcReduction="20000"/>
          </a:bodyPr>
          <a:lstStyle/>
          <a:p>
            <a:pPr marL="0" indent="0">
              <a:buNone/>
            </a:pPr>
            <a:r>
              <a:rPr lang="en-US" dirty="0">
                <a:solidFill>
                  <a:srgbClr val="FF0000"/>
                </a:solidFill>
                <a:latin typeface="Times New Roman" panose="02020603050405020304" pitchFamily="18" charset="0"/>
                <a:cs typeface="Times New Roman" panose="02020603050405020304" pitchFamily="18" charset="0"/>
              </a:rPr>
              <a:t>Definition and Cause</a:t>
            </a:r>
          </a:p>
          <a:p>
            <a:r>
              <a:rPr lang="en-US" dirty="0">
                <a:latin typeface="Times New Roman" panose="02020603050405020304" pitchFamily="18" charset="0"/>
                <a:cs typeface="Times New Roman" panose="02020603050405020304" pitchFamily="18" charset="0"/>
              </a:rPr>
              <a:t>Lung cancer is a disease characterized by the </a:t>
            </a:r>
            <a:r>
              <a:rPr lang="en-US" dirty="0" smtClean="0">
                <a:latin typeface="Times New Roman" panose="02020603050405020304" pitchFamily="18" charset="0"/>
                <a:cs typeface="Times New Roman" panose="02020603050405020304" pitchFamily="18" charset="0"/>
              </a:rPr>
              <a:t>abnormal growth </a:t>
            </a:r>
            <a:r>
              <a:rPr lang="en-US" dirty="0">
                <a:latin typeface="Times New Roman" panose="02020603050405020304" pitchFamily="18" charset="0"/>
                <a:cs typeface="Times New Roman" panose="02020603050405020304" pitchFamily="18" charset="0"/>
              </a:rPr>
              <a:t>of one or more tumors in the lungs. </a:t>
            </a:r>
            <a:r>
              <a:rPr lang="en-US" dirty="0" smtClean="0">
                <a:solidFill>
                  <a:schemeClr val="accent6"/>
                </a:solidFill>
                <a:latin typeface="Times New Roman" panose="02020603050405020304" pitchFamily="18" charset="0"/>
                <a:cs typeface="Times New Roman" panose="02020603050405020304" pitchFamily="18" charset="0"/>
              </a:rPr>
              <a:t>It is a carcinoma</a:t>
            </a:r>
            <a:r>
              <a:rPr lang="en-US" dirty="0" smtClean="0">
                <a:latin typeface="Times New Roman" panose="02020603050405020304" pitchFamily="18" charset="0"/>
                <a:cs typeface="Times New Roman" panose="02020603050405020304" pitchFamily="18" charset="0"/>
              </a:rPr>
              <a:t>. The cancer may be </a:t>
            </a:r>
            <a:r>
              <a:rPr lang="en-US" dirty="0" smtClean="0">
                <a:latin typeface="Times New Roman" panose="02020603050405020304" pitchFamily="18" charset="0"/>
                <a:cs typeface="Times New Roman" panose="02020603050405020304" pitchFamily="18" charset="0"/>
              </a:rPr>
              <a:t>initia</a:t>
            </a:r>
            <a:r>
              <a:rPr lang="en-US" dirty="0" smtClean="0">
                <a:latin typeface="Times New Roman" panose="02020603050405020304" pitchFamily="18" charset="0"/>
                <a:cs typeface="Times New Roman" panose="02020603050405020304" pitchFamily="18" charset="0"/>
              </a:rPr>
              <a:t>ted when oncogenes are activated or when </a:t>
            </a:r>
            <a:r>
              <a:rPr lang="en-US" dirty="0" smtClean="0">
                <a:latin typeface="Times New Roman" panose="02020603050405020304" pitchFamily="18" charset="0"/>
                <a:cs typeface="Times New Roman" panose="02020603050405020304" pitchFamily="18" charset="0"/>
              </a:rPr>
              <a:t>genes that suppress tumors are deactivated. </a:t>
            </a:r>
          </a:p>
          <a:p>
            <a:r>
              <a:rPr lang="en-US" dirty="0" smtClean="0">
                <a:latin typeface="Times New Roman" panose="02020603050405020304" pitchFamily="18" charset="0"/>
                <a:cs typeface="Times New Roman" panose="02020603050405020304" pitchFamily="18" charset="0"/>
              </a:rPr>
              <a:t>Smoking </a:t>
            </a:r>
            <a:r>
              <a:rPr lang="en-US" dirty="0">
                <a:latin typeface="Times New Roman" panose="02020603050405020304" pitchFamily="18" charset="0"/>
                <a:cs typeface="Times New Roman" panose="02020603050405020304" pitchFamily="18" charset="0"/>
              </a:rPr>
              <a:t>is one of the major causes of lung cancer</a:t>
            </a:r>
            <a:r>
              <a:rPr lang="en-US" dirty="0" smtClean="0">
                <a:latin typeface="Times New Roman" panose="02020603050405020304" pitchFamily="18" charset="0"/>
                <a:cs typeface="Times New Roman" panose="02020603050405020304" pitchFamily="18" charset="0"/>
              </a:rPr>
              <a:t>. </a:t>
            </a:r>
            <a:r>
              <a:rPr lang="en-US" dirty="0" smtClean="0">
                <a:solidFill>
                  <a:schemeClr val="accent6"/>
                </a:solidFill>
                <a:latin typeface="Times New Roman" panose="02020603050405020304" pitchFamily="18" charset="0"/>
                <a:cs typeface="Times New Roman" panose="02020603050405020304" pitchFamily="18" charset="0"/>
              </a:rPr>
              <a:t>Both direct smoking or secondhand smoking of tobacco increases the chances of acquiring lung cancer.</a:t>
            </a:r>
            <a:endParaRPr lang="en-US" dirty="0">
              <a:solidFill>
                <a:schemeClr val="accent6"/>
              </a:solidFill>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Exposure to harmful smoke may cause the lung epithelium to develop dysplasia. Continued exposure may cause genetic mutations that affect the synthesis of proteins, disrupting the cell cycle and promoting carcinogenesis (de Groot et al., 2018). </a:t>
            </a:r>
          </a:p>
          <a:p>
            <a:r>
              <a:rPr lang="en-US" dirty="0">
                <a:latin typeface="Times New Roman" panose="02020603050405020304" pitchFamily="18" charset="0"/>
                <a:cs typeface="Times New Roman" panose="02020603050405020304" pitchFamily="18" charset="0"/>
              </a:rPr>
              <a:t>Lung cancer may also be caused by a family history of lung cancer or exposure to harmful gases like radon gas. </a:t>
            </a:r>
            <a:r>
              <a:rPr lang="en-US" dirty="0" smtClean="0">
                <a:solidFill>
                  <a:schemeClr val="accent6"/>
                </a:solidFill>
                <a:latin typeface="Times New Roman" panose="02020603050405020304" pitchFamily="18" charset="0"/>
                <a:cs typeface="Times New Roman" panose="02020603050405020304" pitchFamily="18" charset="0"/>
              </a:rPr>
              <a:t>Age is also a factor as the disease is mostly common among the elderly.</a:t>
            </a:r>
            <a:endParaRPr lang="en-US" dirty="0">
              <a:solidFill>
                <a:schemeClr val="accent6"/>
              </a:solidFill>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1567649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316</TotalTime>
  <Words>4176</Words>
  <Application>Microsoft Office PowerPoint</Application>
  <PresentationFormat>Custom</PresentationFormat>
  <Paragraphs>221</Paragraphs>
  <Slides>25</Slides>
  <Notes>16</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PowerPoint Presentation</vt:lpstr>
      <vt:lpstr>PowerPoint Presentation</vt:lpstr>
      <vt:lpstr>Patient information</vt:lpstr>
      <vt:lpstr>Covid -19</vt:lpstr>
      <vt:lpstr>Symptoms </vt:lpstr>
      <vt:lpstr>Symptoms Cont….</vt:lpstr>
      <vt:lpstr>Test and Treatment</vt:lpstr>
      <vt:lpstr>Prevention</vt:lpstr>
      <vt:lpstr>2. Lung Cancer</vt:lpstr>
      <vt:lpstr>Symptoms</vt:lpstr>
      <vt:lpstr>Diagnosis and Treatment</vt:lpstr>
      <vt:lpstr>Prevention</vt:lpstr>
      <vt:lpstr>3. Influenza</vt:lpstr>
      <vt:lpstr>Symptoms </vt:lpstr>
      <vt:lpstr>Prevention</vt:lpstr>
      <vt:lpstr>4. Tuberculosis</vt:lpstr>
      <vt:lpstr>Diagnosis and Treatment</vt:lpstr>
      <vt:lpstr>5. Pneumonia</vt:lpstr>
      <vt:lpstr>Symptoms</vt:lpstr>
      <vt:lpstr>Prevention</vt:lpstr>
      <vt:lpstr>6. Acute bronchitis with lower respiratory infection</vt:lpstr>
      <vt:lpstr>Symptoms </vt:lpstr>
      <vt:lpstr>Cont..</vt:lpstr>
      <vt:lpstr>Plan for care</vt:lpstr>
      <vt:lpstr>References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76</cp:revision>
  <dcterms:created xsi:type="dcterms:W3CDTF">2021-09-12T20:33:19Z</dcterms:created>
  <dcterms:modified xsi:type="dcterms:W3CDTF">2021-09-13T23:34:02Z</dcterms:modified>
</cp:coreProperties>
</file>